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3"/>
  </p:notesMasterIdLst>
  <p:sldIdLst>
    <p:sldId id="256" r:id="rId3"/>
    <p:sldId id="257" r:id="rId4"/>
    <p:sldId id="259" r:id="rId5"/>
    <p:sldId id="262" r:id="rId6"/>
    <p:sldId id="267" r:id="rId7"/>
    <p:sldId id="293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94" r:id="rId27"/>
    <p:sldId id="287" r:id="rId28"/>
    <p:sldId id="288" r:id="rId29"/>
    <p:sldId id="289" r:id="rId30"/>
    <p:sldId id="291" r:id="rId31"/>
    <p:sldId id="292" r:id="rId32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-568" y="-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notesMaster" Target="notesMasters/notes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F93F9B-D3E8-40C8-A311-A0937A562BE1}" type="datetimeFigureOut">
              <a:rPr lang="es-ES" smtClean="0"/>
              <a:t>20/07/15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0DB0AD-7498-42C5-8C4F-ACF39AEA2D6A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5566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ES" altLang="es-ES" smtClean="0"/>
          </a:p>
        </p:txBody>
      </p:sp>
      <p:sp>
        <p:nvSpPr>
          <p:cNvPr id="2253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CFCC4D1-A0E2-4F8B-9DCD-58DAA646A0B6}" type="slidenum">
              <a:rPr lang="es-AR" altLang="es-ES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s-AR" altLang="es-ES"/>
          </a:p>
        </p:txBody>
      </p:sp>
    </p:spTree>
    <p:extLst>
      <p:ext uri="{BB962C8B-B14F-4D97-AF65-F5344CB8AC3E}">
        <p14:creationId xmlns:p14="http://schemas.microsoft.com/office/powerpoint/2010/main" val="785577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3C662-9E0F-4389-97AA-596FE07424D3}" type="datetimeFigureOut">
              <a:rPr lang="es-ES" smtClean="0"/>
              <a:t>20/07/15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F65AF-9078-4EFD-8A15-D29B751D8893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09061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3C662-9E0F-4389-97AA-596FE07424D3}" type="datetimeFigureOut">
              <a:rPr lang="es-ES" smtClean="0"/>
              <a:t>20/07/15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F65AF-9078-4EFD-8A15-D29B751D8893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2768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3C662-9E0F-4389-97AA-596FE07424D3}" type="datetimeFigureOut">
              <a:rPr lang="es-ES" smtClean="0"/>
              <a:t>20/07/15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F65AF-9078-4EFD-8A15-D29B751D8893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49268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E249D-2010-4121-8F30-3F66A50038F1}" type="datetimeFigureOut">
              <a:rPr lang="es-ES" smtClean="0"/>
              <a:pPr/>
              <a:t>20/07/15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E32AE-60B9-4646-96E2-ADE9ECB7FCA2}" type="slidenum">
              <a:rPr lang="es-ES" smtClean="0"/>
              <a:pPr/>
              <a:t>‹Nr.›</a:t>
            </a:fld>
            <a:endParaRPr lang="es-E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76436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E249D-2010-4121-8F30-3F66A50038F1}" type="datetimeFigureOut">
              <a:rPr lang="es-ES" smtClean="0"/>
              <a:pPr/>
              <a:t>20/07/15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E32AE-60B9-4646-96E2-ADE9ECB7FCA2}" type="slidenum">
              <a:rPr lang="es-ES" smtClean="0"/>
              <a:pPr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276641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E249D-2010-4121-8F30-3F66A50038F1}" type="datetimeFigureOut">
              <a:rPr lang="es-ES" smtClean="0"/>
              <a:pPr/>
              <a:t>20/07/15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E32AE-60B9-4646-96E2-ADE9ECB7FCA2}" type="slidenum">
              <a:rPr lang="es-ES" smtClean="0"/>
              <a:pPr/>
              <a:t>‹Nr.›</a:t>
            </a:fld>
            <a:endParaRPr lang="es-E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61593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E249D-2010-4121-8F30-3F66A50038F1}" type="datetimeFigureOut">
              <a:rPr lang="es-ES" smtClean="0"/>
              <a:pPr/>
              <a:t>20/07/15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E32AE-60B9-4646-96E2-ADE9ECB7FCA2}" type="slidenum">
              <a:rPr lang="es-ES" smtClean="0"/>
              <a:pPr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374819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E249D-2010-4121-8F30-3F66A50038F1}" type="datetimeFigureOut">
              <a:rPr lang="es-ES" smtClean="0"/>
              <a:pPr/>
              <a:t>20/07/15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E32AE-60B9-4646-96E2-ADE9ECB7FCA2}" type="slidenum">
              <a:rPr lang="es-ES" smtClean="0"/>
              <a:pPr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848643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E249D-2010-4121-8F30-3F66A50038F1}" type="datetimeFigureOut">
              <a:rPr lang="es-ES" smtClean="0"/>
              <a:pPr/>
              <a:t>20/07/15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E32AE-60B9-4646-96E2-ADE9ECB7FCA2}" type="slidenum">
              <a:rPr lang="es-ES" smtClean="0"/>
              <a:pPr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524680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E249D-2010-4121-8F30-3F66A50038F1}" type="datetimeFigureOut">
              <a:rPr lang="es-ES" smtClean="0"/>
              <a:pPr/>
              <a:t>20/07/15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E32AE-60B9-4646-96E2-ADE9ECB7FCA2}" type="slidenum">
              <a:rPr lang="es-ES" smtClean="0"/>
              <a:pPr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48771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72E249D-2010-4121-8F30-3F66A50038F1}" type="datetimeFigureOut">
              <a:rPr lang="es-ES" smtClean="0"/>
              <a:pPr/>
              <a:t>20/07/15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s-ES">
              <a:solidFill>
                <a:srgbClr val="344068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22E32AE-60B9-4646-96E2-ADE9ECB7FCA2}" type="slidenum">
              <a:rPr lang="es-ES" smtClean="0">
                <a:solidFill>
                  <a:srgbClr val="344068"/>
                </a:solidFill>
              </a:rPr>
              <a:pPr/>
              <a:t>‹Nr.›</a:t>
            </a:fld>
            <a:endParaRPr lang="es-ES">
              <a:solidFill>
                <a:srgbClr val="34406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913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3C662-9E0F-4389-97AA-596FE07424D3}" type="datetimeFigureOut">
              <a:rPr lang="es-ES" smtClean="0"/>
              <a:t>20/07/15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F65AF-9078-4EFD-8A15-D29B751D8893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55251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E249D-2010-4121-8F30-3F66A50038F1}" type="datetimeFigureOut">
              <a:rPr lang="es-ES" smtClean="0"/>
              <a:pPr/>
              <a:t>20/07/15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E32AE-60B9-4646-96E2-ADE9ECB7FCA2}" type="slidenum">
              <a:rPr lang="es-ES" smtClean="0"/>
              <a:pPr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34561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E249D-2010-4121-8F30-3F66A50038F1}" type="datetimeFigureOut">
              <a:rPr lang="es-ES" smtClean="0"/>
              <a:pPr/>
              <a:t>20/07/15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E32AE-60B9-4646-96E2-ADE9ECB7FCA2}" type="slidenum">
              <a:rPr lang="es-ES" smtClean="0"/>
              <a:pPr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154697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E249D-2010-4121-8F30-3F66A50038F1}" type="datetimeFigureOut">
              <a:rPr lang="es-ES" smtClean="0"/>
              <a:pPr/>
              <a:t>20/07/15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E32AE-60B9-4646-96E2-ADE9ECB7FCA2}" type="slidenum">
              <a:rPr lang="es-ES" smtClean="0"/>
              <a:pPr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87344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3C662-9E0F-4389-97AA-596FE07424D3}" type="datetimeFigureOut">
              <a:rPr lang="es-ES" smtClean="0"/>
              <a:t>20/07/15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F65AF-9078-4EFD-8A15-D29B751D8893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79677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3C662-9E0F-4389-97AA-596FE07424D3}" type="datetimeFigureOut">
              <a:rPr lang="es-ES" smtClean="0"/>
              <a:t>20/07/15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F65AF-9078-4EFD-8A15-D29B751D8893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52073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3C662-9E0F-4389-97AA-596FE07424D3}" type="datetimeFigureOut">
              <a:rPr lang="es-ES" smtClean="0"/>
              <a:t>20/07/15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F65AF-9078-4EFD-8A15-D29B751D8893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02120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3C662-9E0F-4389-97AA-596FE07424D3}" type="datetimeFigureOut">
              <a:rPr lang="es-ES" smtClean="0"/>
              <a:t>20/07/15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F65AF-9078-4EFD-8A15-D29B751D8893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700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3C662-9E0F-4389-97AA-596FE07424D3}" type="datetimeFigureOut">
              <a:rPr lang="es-ES" smtClean="0"/>
              <a:t>20/07/15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F65AF-9078-4EFD-8A15-D29B751D8893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88282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3C662-9E0F-4389-97AA-596FE07424D3}" type="datetimeFigureOut">
              <a:rPr lang="es-ES" smtClean="0"/>
              <a:t>20/07/15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F65AF-9078-4EFD-8A15-D29B751D8893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6961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3C662-9E0F-4389-97AA-596FE07424D3}" type="datetimeFigureOut">
              <a:rPr lang="es-ES" smtClean="0"/>
              <a:t>20/07/15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F65AF-9078-4EFD-8A15-D29B751D8893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40909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D3C662-9E0F-4389-97AA-596FE07424D3}" type="datetimeFigureOut">
              <a:rPr lang="es-ES" smtClean="0"/>
              <a:t>20/07/15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4F65AF-9078-4EFD-8A15-D29B751D8893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67455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72E249D-2010-4121-8F30-3F66A50038F1}" type="datetimeFigureOut">
              <a:rPr lang="es-ES" smtClean="0"/>
              <a:pPr/>
              <a:t>20/07/15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22E32AE-60B9-4646-96E2-ADE9ECB7FCA2}" type="slidenum">
              <a:rPr lang="es-ES" smtClean="0"/>
              <a:pPr/>
              <a:t>‹Nr.›</a:t>
            </a:fld>
            <a:endParaRPr lang="es-E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0410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file://localhost/Volumes/OSCAR%20PEREZ/Oscar%20A.%20P%C3%A9rez%20Sayago/2.%20BIBLIOTECA/1.%20IGLESIA/3.%20IGLESIA%20EN%20GENERAL/1.%20PAPAS/1.%20FRANCISCO/VIDEOS/Educar%20es%20un%20acto%20de%20amor'%20-%20Papa%20Francisco.wmv" TargetMode="External"/><Relationship Id="rId3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2.tif"/><Relationship Id="rId3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4" Type="http://schemas.openxmlformats.org/officeDocument/2006/relationships/hyperlink" Target="file://localhost/Volumes/OSCAR%20PEREZ/Oscar%20A.%20P%C3%A9rez%20Sayago/2.%20BIBLIOTECA/1.%20IGLESIA/1.%20EVANGELIZACI%C3%93N/1.%20PASTORAL/1.%20PASTORAL%20EDUCATIVA/1.%20PASTORAL%20EDUCATIVA/BIBLIOTECA/7.%20VIDEOS/La%20ni%C3%B1a%20sordomuda%20que%20toca%20el%20violin.wmv" TargetMode="External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2.t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2.tif"/><Relationship Id="rId3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4" Type="http://schemas.openxmlformats.org/officeDocument/2006/relationships/hyperlink" Target="file://localhost/Volumes/OSCAR%20PEREZ/Oscar%20A.%20P%C3%A9rez%20Sayago/2.%20BIBLIOTECA/1.%20IGLESIA/1.%20EVANGELIZACI%C3%93N/1.%20PASTORAL/1.%20PASTORAL%20EDUCATIVA/1.%20PASTORAL%20EDUCATIVA/BIBLIOTECA/7.%20VIDEOS/Humanizar%20la%20Escuela.wmv" TargetMode="External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2.t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2.tif"/><Relationship Id="rId3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hyperlink" Target="file://localhost/Volumes/OSCAR%20PEREZ/Oscar%20A.%20P%C3%A9rez%20Sayago/2.%20BIBLIOTECA/1.%20IGLESIA/1.%20EVANGELIZACI%C3%93N/1.%20PASTORAL/1.%20PASTORAL%20EDUCATIVA/1.%20PASTORAL%20EDUCATIVA/BIBLIOTECA/7.%20VIDEOS/Educar%20el%20coraz%C3%B3n.wmv" TargetMode="External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2.t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2.tif"/><Relationship Id="rId3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hyperlink" Target="file://localhost/Volumes/OSCAR%20PEREZ/Oscar%20A.%20P%C3%A9rez%20Sayago/2.%20BIBLIOTECA/1.%20IGLESIA/1.%20EVANGELIZACI%C3%93N/1.%20PASTORAL/1.%20PASTORAL%20EDUCATIVA/1.%20PASTORAL%20EDUCATIVA/BIBLIOTECA/7.%20VIDEOS/Profesor%20-%20Lengua%20de%20las%20mariposas.wmv" TargetMode="External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2.ti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2.tif"/><Relationship Id="rId3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2.tif"/><Relationship Id="rId3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2.tif"/><Relationship Id="rId3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2.ti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2.tif"/><Relationship Id="rId3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hyperlink" Target="D:%5CDocuments%5C2.%20BIBLIOTECA%5C3.%20ERE%5CBIBLIOTECA%5CVIDEOS%5CLa%20Escuela%20Cat%C3%B3lica%20en%20los%20umbrales%20del%20Tercer%20Milenio.wmv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hyperlink" Target="mailto:oscar.perez@ciec.edu.co" TargetMode="External"/><Relationship Id="rId3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jpeg"/><Relationship Id="rId6" Type="http://schemas.openxmlformats.org/officeDocument/2006/relationships/image" Target="../media/image9.jpeg"/><Relationship Id="rId7" Type="http://schemas.openxmlformats.org/officeDocument/2006/relationships/hyperlink" Target="file://localhost/Volumes/OSCAR%20PEREZ/Oscar%20A.%20P%C3%A9rez%20Sayago/2.%20BIBLIOTECA/1.%20IGLESIA/1.%20EVANGELIZACI%C3%93N/1.%20PASTORAL/2.%20PASTORAL%20JUVENIL/1.%20CULTURAS%20JUVENILES/BIBLIOTECA/PEL%C3%8DCULAS%20Y%20VIDEOS/VIDEOS/JUVENTUD/La%20generaci%C3%B3n%20anal%C3%B3gica%20vs%20la%20generaci%C3%B3n%20digital.wmv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file://localhost/Volumes/OSCAR%20PEREZ/Oscar%20A.%20P%C3%A9rez%20Sayago/2.%20BIBLIOTECA/1.%20IGLESIA/1.%20EVANGELIZACI%C3%93N/1.%20PASTORAL/1.%20PASTORAL%20EDUCATIVA/1.%20PASTORAL%20EDUCATIVA/BIBLIOTECA/7.%20VIDEOS/Problemas%20en%20la%20escuela%20%7C%20Santiago%20Aranguri%20%7C%20TEDxRiodelaPlataED.mp4" TargetMode="External"/><Relationship Id="rId3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D:%5CDocuments%5C2.%20BIBLIOTECA%5C1.%20IGLESIA%5C1.%20EVANGELIZACI%C3%93N%5C1.%20PASTORAL%5C1.%20PASTORAL%20EDUCATIVA%5C1.%20PASTORAL%20EDUCATIVA%5CBIBLIOTECA%5C7.%20VIDEOS%5C%E2%80%8CAlg%C3%BAn%20d%C3%ADa%20-%20Humanizar%20la%20vida.mp4" TargetMode="External"/><Relationship Id="rId4" Type="http://schemas.openxmlformats.org/officeDocument/2006/relationships/hyperlink" Target="file://localhost/Volumes/OSCAR%20PEREZ/Oscar%20A.%20P%C3%A9rez%20Sayago/2.%20BIBLIOTECA/1.%20IGLESIA/1.%20EVANGELIZACI%C3%93N/1.%20PASTORAL/1.%20PASTORAL%20EDUCATIVA/1.%20PASTORAL%20EDUCATIVA/BIBLIOTECA/7.%20VIDEOS/Vuelve%20a%20casa%20-%20El%20hijo%20prodigo.wmv" TargetMode="External"/><Relationship Id="rId5" Type="http://schemas.openxmlformats.org/officeDocument/2006/relationships/hyperlink" Target="..%5C..%5CBIBLIOTECA%5C7.%20VIDEOS%5CVuelve%20a%20casa%20-%20El%20hijo%20prodigo.wmv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277925" y="257691"/>
            <a:ext cx="11418510" cy="15081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600" b="1" cap="none" spc="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ritannic Bold"/>
                <a:cs typeface="Britannic Bold"/>
              </a:rPr>
              <a:t>EL ANUNCIO DEL EVANGELIO A </a:t>
            </a:r>
            <a:r>
              <a:rPr lang="es-ES" sz="4600" b="1" cap="none" spc="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ritannic Bold"/>
                <a:cs typeface="Britannic Bold"/>
              </a:rPr>
              <a:t>LOS NIÑOS Y</a:t>
            </a:r>
            <a:endParaRPr lang="es-ES" sz="4600" b="1" cap="none" spc="0" dirty="0" smtClean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ritannic Bold"/>
              <a:cs typeface="Britannic Bold"/>
            </a:endParaRPr>
          </a:p>
          <a:p>
            <a:pPr algn="ctr"/>
            <a:r>
              <a:rPr lang="es-ES" sz="4600" b="1" cap="none" spc="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ritannic Bold"/>
                <a:cs typeface="Britannic Bold"/>
              </a:rPr>
              <a:t>JÓVENES DE HOY EN LA ESCUELA CATÓLIC</a:t>
            </a:r>
            <a:r>
              <a:rPr lang="es-ES" sz="4600" b="1" cap="none" spc="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ndara" panose="020E0502030303020204" pitchFamily="34" charset="0"/>
              </a:rPr>
              <a:t>A</a:t>
            </a:r>
            <a:endParaRPr lang="es-ES" sz="4600" b="1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252" y="1958743"/>
            <a:ext cx="10694331" cy="3990104"/>
          </a:xfrm>
          <a:prstGeom prst="rect">
            <a:avLst/>
          </a:prstGeom>
        </p:spPr>
      </p:pic>
      <p:sp>
        <p:nvSpPr>
          <p:cNvPr id="5" name="8 CuadroTexto"/>
          <p:cNvSpPr txBox="1">
            <a:spLocks noChangeArrowheads="1"/>
          </p:cNvSpPr>
          <p:nvPr/>
        </p:nvSpPr>
        <p:spPr bwMode="auto">
          <a:xfrm>
            <a:off x="8322823" y="6021388"/>
            <a:ext cx="3019836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s-CO" sz="2800" dirty="0">
                <a:solidFill>
                  <a:srgbClr val="000000"/>
                </a:solidFill>
                <a:latin typeface="Brush Script MT" charset="0"/>
              </a:rPr>
              <a:t>Oscar A. Pérez Sayago</a:t>
            </a:r>
          </a:p>
        </p:txBody>
      </p:sp>
    </p:spTree>
    <p:extLst>
      <p:ext uri="{BB962C8B-B14F-4D97-AF65-F5344CB8AC3E}">
        <p14:creationId xmlns:p14="http://schemas.microsoft.com/office/powerpoint/2010/main" val="3296005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418729" y="2211108"/>
            <a:ext cx="4935071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s-ES" dirty="0" smtClean="0">
                <a:solidFill>
                  <a:srgbClr val="00B0F0"/>
                </a:solidFill>
              </a:rPr>
              <a:t>Primerear</a:t>
            </a:r>
            <a:r>
              <a:rPr lang="es-ES" dirty="0" smtClean="0"/>
              <a:t> es tomar la iniciativa sin miedo, salir al encuentro de los niños y jóvenes, buscar a los lejanos y llegar a los cruces de los caminos para invitar a los excluidos. </a:t>
            </a:r>
          </a:p>
          <a:p>
            <a:pPr marL="0" indent="0" algn="ctr">
              <a:buNone/>
            </a:pPr>
            <a:r>
              <a:rPr lang="es-ES" dirty="0" smtClean="0"/>
              <a:t>&lt;&lt;Atrevámonos un poco más a primerear&gt;&gt;</a:t>
            </a:r>
            <a:endParaRPr lang="es-ES" dirty="0"/>
          </a:p>
        </p:txBody>
      </p:sp>
      <p:pic>
        <p:nvPicPr>
          <p:cNvPr id="5" name="Picture 2" descr="http://mexico.cnn.com/media/2013/08/31/papa-francisco-selfie-fo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95954"/>
            <a:ext cx="5419165" cy="4252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57 CuadroTexto"/>
          <p:cNvSpPr txBox="1">
            <a:spLocks noGrp="1"/>
          </p:cNvSpPr>
          <p:nvPr>
            <p:ph type="title"/>
          </p:nvPr>
        </p:nvSpPr>
        <p:spPr>
          <a:xfrm>
            <a:off x="838200" y="316943"/>
            <a:ext cx="10515600" cy="142192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>
              <a:defRPr/>
            </a:pPr>
            <a:r>
              <a:rPr lang="es-A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/>
            </a:r>
            <a:br>
              <a:rPr lang="es-A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r>
              <a:rPr lang="es-A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1 – EL ANUNCIO DEL EVANGELIO</a:t>
            </a:r>
            <a:br>
              <a:rPr lang="es-A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endParaRPr lang="es-A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1447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4879835"/>
            <a:ext cx="10515600" cy="2166424"/>
          </a:xfrm>
        </p:spPr>
        <p:txBody>
          <a:bodyPr/>
          <a:lstStyle/>
          <a:p>
            <a:pPr marL="0" indent="0" algn="ctr">
              <a:buNone/>
            </a:pPr>
            <a:r>
              <a:rPr lang="es-ES" dirty="0" smtClean="0"/>
              <a:t>Como consecuencia de primerear, la Escuela Católica debe saber </a:t>
            </a:r>
            <a:r>
              <a:rPr lang="es-ES" dirty="0" smtClean="0">
                <a:solidFill>
                  <a:srgbClr val="00B0F0"/>
                </a:solidFill>
              </a:rPr>
              <a:t>involucrarse. </a:t>
            </a:r>
            <a:r>
              <a:rPr lang="es-ES" dirty="0" smtClean="0"/>
              <a:t>La comunidad evangelizadora se mete con obras y gestos en la vida cotidiana de los niños y jóvenes, achica distancias, se abaja hasta la humillación si es necesario…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4087" y="1945534"/>
            <a:ext cx="6104550" cy="2866103"/>
          </a:xfrm>
          <a:prstGeom prst="rect">
            <a:avLst/>
          </a:prstGeom>
        </p:spPr>
      </p:pic>
      <p:sp>
        <p:nvSpPr>
          <p:cNvPr id="7" name="57 CuadroTexto"/>
          <p:cNvSpPr txBox="1">
            <a:spLocks noGrp="1"/>
          </p:cNvSpPr>
          <p:nvPr>
            <p:ph type="title"/>
          </p:nvPr>
        </p:nvSpPr>
        <p:spPr>
          <a:xfrm>
            <a:off x="838200" y="316943"/>
            <a:ext cx="10515600" cy="142192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>
              <a:defRPr/>
            </a:pPr>
            <a:r>
              <a:rPr lang="es-A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/>
            </a:r>
            <a:br>
              <a:rPr lang="es-A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r>
              <a:rPr lang="es-A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1 – EL ANUNCIO DEL EVANGELIO</a:t>
            </a:r>
            <a:br>
              <a:rPr lang="es-A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endParaRPr lang="es-A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6477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2255930"/>
            <a:ext cx="5320553" cy="346355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s-ES" dirty="0" smtClean="0"/>
              <a:t>Luego, nos disponemos a </a:t>
            </a:r>
            <a:r>
              <a:rPr lang="es-ES" dirty="0" smtClean="0">
                <a:solidFill>
                  <a:srgbClr val="00B0F0"/>
                </a:solidFill>
              </a:rPr>
              <a:t>acompañar. </a:t>
            </a:r>
            <a:r>
              <a:rPr lang="es-ES" dirty="0" smtClean="0"/>
              <a:t>Acompañar a los niños y jóvenes en todos sus procesos, por más duros y prolongados que sean.  El evangelizador sabe de esperas largas y de aguante apostólico.</a:t>
            </a:r>
          </a:p>
          <a:p>
            <a:pPr marL="0" indent="0" algn="ctr">
              <a:buNone/>
            </a:pPr>
            <a:r>
              <a:rPr lang="es-ES" dirty="0" smtClean="0"/>
              <a:t> La evangelización tiene mucho de paciencia, y evita maltratar límites.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5659" y="2031813"/>
            <a:ext cx="4838141" cy="4128246"/>
          </a:xfrm>
          <a:prstGeom prst="rect">
            <a:avLst/>
          </a:prstGeom>
        </p:spPr>
      </p:pic>
      <p:sp>
        <p:nvSpPr>
          <p:cNvPr id="7" name="57 CuadroTexto"/>
          <p:cNvSpPr txBox="1">
            <a:spLocks noGrp="1"/>
          </p:cNvSpPr>
          <p:nvPr>
            <p:ph type="title"/>
          </p:nvPr>
        </p:nvSpPr>
        <p:spPr>
          <a:xfrm>
            <a:off x="838200" y="316943"/>
            <a:ext cx="10515600" cy="142192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>
              <a:defRPr/>
            </a:pPr>
            <a:r>
              <a:rPr lang="es-A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/>
            </a:r>
            <a:br>
              <a:rPr lang="es-A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r>
              <a:rPr lang="es-A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1 – EL ANUNCIO DEL EVANGELIO</a:t>
            </a:r>
            <a:br>
              <a:rPr lang="es-A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endParaRPr lang="es-A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5528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615953" y="2151110"/>
            <a:ext cx="4737847" cy="435133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s-ES" dirty="0" smtClean="0"/>
              <a:t>Fiel al don del Señor, la Escuela Católica sabe </a:t>
            </a:r>
            <a:r>
              <a:rPr lang="es-ES" dirty="0" smtClean="0">
                <a:solidFill>
                  <a:srgbClr val="00B0F0"/>
                </a:solidFill>
              </a:rPr>
              <a:t>fructificar</a:t>
            </a:r>
            <a:r>
              <a:rPr lang="es-ES" dirty="0" smtClean="0"/>
              <a:t>. La Escuela Católica siempre está atenta a los frutos, porque el Señor la quiere fecunda. Cuida el trigo y no pierde la paz por la cizaña. </a:t>
            </a:r>
          </a:p>
          <a:p>
            <a:pPr marL="0" indent="0" algn="ctr">
              <a:buNone/>
            </a:pPr>
            <a:r>
              <a:rPr lang="es-ES" dirty="0" smtClean="0"/>
              <a:t>Encuentra la manera de que la palabra se encarne en una situación concreta y dé frutos de vida nueva. 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930448"/>
            <a:ext cx="5722844" cy="4572000"/>
          </a:xfrm>
          <a:prstGeom prst="rect">
            <a:avLst/>
          </a:prstGeom>
        </p:spPr>
      </p:pic>
      <p:sp>
        <p:nvSpPr>
          <p:cNvPr id="7" name="57 CuadroTexto"/>
          <p:cNvSpPr txBox="1">
            <a:spLocks noGrp="1"/>
          </p:cNvSpPr>
          <p:nvPr>
            <p:ph type="title"/>
          </p:nvPr>
        </p:nvSpPr>
        <p:spPr>
          <a:xfrm>
            <a:off x="838200" y="316943"/>
            <a:ext cx="10515600" cy="142192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>
              <a:defRPr/>
            </a:pPr>
            <a:r>
              <a:rPr lang="es-A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/>
            </a:r>
            <a:br>
              <a:rPr lang="es-A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r>
              <a:rPr lang="es-A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1 – EL ANUNCIO DEL EVANGELIO</a:t>
            </a:r>
            <a:br>
              <a:rPr lang="es-A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endParaRPr lang="es-A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0554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942166"/>
            <a:ext cx="10515600" cy="917575"/>
          </a:xfrm>
        </p:spPr>
        <p:txBody>
          <a:bodyPr/>
          <a:lstStyle/>
          <a:p>
            <a:pPr marL="0" indent="0" algn="ctr">
              <a:buNone/>
            </a:pPr>
            <a:r>
              <a:rPr lang="es-ES" dirty="0" smtClean="0">
                <a:latin typeface="Candara" panose="020E0502030303020204" pitchFamily="34" charset="0"/>
              </a:rPr>
              <a:t>Por último, la Escuela Católica gozosa siempre sabe festejar. Celebra y festeja cada victoria, cada paso adelante en la evangelización.</a:t>
            </a:r>
            <a:endParaRPr lang="es-ES" dirty="0">
              <a:latin typeface="Candara" panose="020E0502030303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6100" y="3000283"/>
            <a:ext cx="6019800" cy="3619499"/>
          </a:xfrm>
          <a:prstGeom prst="rect">
            <a:avLst/>
          </a:prstGeom>
        </p:spPr>
      </p:pic>
      <p:sp>
        <p:nvSpPr>
          <p:cNvPr id="7" name="57 CuadroTexto"/>
          <p:cNvSpPr txBox="1">
            <a:spLocks noGrp="1"/>
          </p:cNvSpPr>
          <p:nvPr>
            <p:ph type="title"/>
          </p:nvPr>
        </p:nvSpPr>
        <p:spPr>
          <a:xfrm>
            <a:off x="838200" y="316943"/>
            <a:ext cx="10515600" cy="142192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>
              <a:defRPr/>
            </a:pPr>
            <a:r>
              <a:rPr lang="es-A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/>
            </a:r>
            <a:br>
              <a:rPr lang="es-A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r>
              <a:rPr lang="es-A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1 – EL ANUNCIO DEL EVANGELIO</a:t>
            </a:r>
            <a:br>
              <a:rPr lang="es-A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endParaRPr lang="es-A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5378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199" y="1909481"/>
            <a:ext cx="7885185" cy="4374777"/>
          </a:xfrm>
          <a:prstGeom prst="rect">
            <a:avLst/>
          </a:prstGeom>
        </p:spPr>
      </p:pic>
      <p:sp>
        <p:nvSpPr>
          <p:cNvPr id="5" name="57 CuadroTexto"/>
          <p:cNvSpPr txBox="1">
            <a:spLocks noGrp="1"/>
          </p:cNvSpPr>
          <p:nvPr>
            <p:ph type="title"/>
          </p:nvPr>
        </p:nvSpPr>
        <p:spPr>
          <a:xfrm>
            <a:off x="838200" y="316943"/>
            <a:ext cx="10515600" cy="142192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>
              <a:defRPr/>
            </a:pPr>
            <a:r>
              <a:rPr lang="es-A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/>
            </a:r>
            <a:br>
              <a:rPr lang="es-A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r>
              <a:rPr lang="es-A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2- EVANGELIZAR EN LA ESCUELA CATÓLICA</a:t>
            </a:r>
            <a:br>
              <a:rPr lang="es-A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endParaRPr lang="es-A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8826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57 CuadroTexto"/>
          <p:cNvSpPr txBox="1">
            <a:spLocks noGrp="1"/>
          </p:cNvSpPr>
          <p:nvPr>
            <p:ph type="title"/>
          </p:nvPr>
        </p:nvSpPr>
        <p:spPr>
          <a:xfrm>
            <a:off x="838200" y="316943"/>
            <a:ext cx="10515600" cy="142192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>
              <a:defRPr/>
            </a:pPr>
            <a:r>
              <a:rPr lang="es-A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/>
            </a:r>
            <a:br>
              <a:rPr lang="es-A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r>
              <a:rPr lang="es-A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2- EVANGELIZAR EN LA ESCUELA CATÓLICA</a:t>
            </a:r>
            <a:br>
              <a:rPr lang="es-A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endParaRPr lang="es-A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838200" y="1914436"/>
            <a:ext cx="104311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Candara" panose="020E0502030303020204" pitchFamily="34" charset="0"/>
              </a:rPr>
              <a:t>“La educación católica es uno de los desafíos más importantes para la Iglesia, comprometida en la nueva evangelización en medio de un contexto histórico y cultural en constante transformación”, afirmó el </a:t>
            </a:r>
            <a:r>
              <a:rPr lang="es-ES" altLang="es-ES" sz="2400" dirty="0">
                <a:latin typeface="Candara" panose="020E0502030303020204" pitchFamily="34" charset="0"/>
                <a:hlinkClick r:id="rId2" action="ppaction://hlinkfile"/>
              </a:rPr>
              <a:t>Papa Francisco</a:t>
            </a:r>
            <a:r>
              <a:rPr lang="es-ES" altLang="es-ES" sz="2400" dirty="0">
                <a:latin typeface="Candara" panose="020E0502030303020204" pitchFamily="34" charset="0"/>
              </a:rPr>
              <a:t>.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4484" y="3216188"/>
            <a:ext cx="6858594" cy="339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994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580963" y="333137"/>
            <a:ext cx="7324165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buFontTx/>
              <a:buNone/>
            </a:pPr>
            <a:r>
              <a:rPr lang="es-MX" altLang="es-ES" sz="2400" b="1" u="sng" dirty="0" smtClean="0">
                <a:latin typeface="Candara" panose="020E0502030303020204" pitchFamily="34" charset="0"/>
              </a:rPr>
              <a:t>2.1 EVANGELIZAR ES APOSTAR POR UNA MEJOR EDUCACIÓN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s-MX" altLang="es-ES" sz="2400" b="1" u="sng" dirty="0">
              <a:latin typeface="Candara" panose="020E0502030303020204" pitchFamily="34" charset="0"/>
            </a:endParaRPr>
          </a:p>
          <a:p>
            <a:pPr algn="just">
              <a:spcBef>
                <a:spcPct val="0"/>
              </a:spcBef>
            </a:pPr>
            <a:r>
              <a:rPr lang="es-ES" altLang="es-ES" sz="2400" dirty="0">
                <a:latin typeface="Candara" panose="020E0502030303020204" pitchFamily="34" charset="0"/>
                <a:cs typeface="Times New Roman" panose="02020603050405020304" pitchFamily="18" charset="0"/>
              </a:rPr>
              <a:t>P</a:t>
            </a:r>
            <a:r>
              <a:rPr lang="es-CO" altLang="es-ES" sz="2400" dirty="0">
                <a:latin typeface="Candara" panose="020E0502030303020204" pitchFamily="34" charset="0"/>
                <a:cs typeface="Times New Roman" panose="02020603050405020304" pitchFamily="18" charset="0"/>
              </a:rPr>
              <a:t>ara enfrentar creativamente el momento educativo actual, </a:t>
            </a:r>
            <a:r>
              <a:rPr lang="es-CO" altLang="es-ES" sz="2400" dirty="0" smtClean="0">
                <a:solidFill>
                  <a:schemeClr val="accent2"/>
                </a:solidFill>
                <a:latin typeface="Candara" panose="020E0502030303020204" pitchFamily="34" charset="0"/>
                <a:cs typeface="Times New Roman" panose="02020603050405020304" pitchFamily="18" charset="0"/>
              </a:rPr>
              <a:t>debemos desarrollar más y más nuestras capacidades, afinar nuestras herramientas, profundizar nuestros conocimientos. </a:t>
            </a:r>
            <a:r>
              <a:rPr lang="es-CO" altLang="es-ES" sz="2400" dirty="0" smtClean="0">
                <a:latin typeface="Candara" panose="020E0502030303020204" pitchFamily="34" charset="0"/>
                <a:cs typeface="Times New Roman" panose="02020603050405020304" pitchFamily="18" charset="0"/>
              </a:rPr>
              <a:t>Reconstruir </a:t>
            </a:r>
            <a:r>
              <a:rPr lang="es-CO" altLang="es-ES" sz="2400" dirty="0">
                <a:latin typeface="Candara" panose="020E0502030303020204" pitchFamily="34" charset="0"/>
                <a:cs typeface="Times New Roman" panose="02020603050405020304" pitchFamily="18" charset="0"/>
              </a:rPr>
              <a:t>nuestro alicaído sistema educativo, </a:t>
            </a:r>
            <a:r>
              <a:rPr lang="es-CO" altLang="es-ES" sz="2400" dirty="0" smtClean="0">
                <a:latin typeface="Candara" panose="020E0502030303020204" pitchFamily="34" charset="0"/>
                <a:cs typeface="Times New Roman" panose="02020603050405020304" pitchFamily="18" charset="0"/>
              </a:rPr>
              <a:t>desde </a:t>
            </a:r>
            <a:r>
              <a:rPr lang="es-CO" altLang="es-ES" sz="2400" dirty="0">
                <a:latin typeface="Candara" panose="020E0502030303020204" pitchFamily="34" charset="0"/>
                <a:cs typeface="Times New Roman" panose="02020603050405020304" pitchFamily="18" charset="0"/>
              </a:rPr>
              <a:t>el reducido o prominente lugar que nos haya tocado ocupar, implica capacitación, responsabilidad, profesionalismo. </a:t>
            </a:r>
            <a:endParaRPr lang="es-ES" altLang="es-ES" sz="2400" dirty="0">
              <a:latin typeface="Candara" panose="020E050203030302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es-ES" altLang="es-ES" sz="2200" b="1" u="sng" dirty="0">
              <a:latin typeface="Candara" panose="020E050203030302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403412" y="333137"/>
            <a:ext cx="3200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2- EVANGELIZAR EN LA ESCUELA CATÓLICA</a:t>
            </a:r>
            <a:endParaRPr lang="es-E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00" y="2587924"/>
            <a:ext cx="3505423" cy="300017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0963" y="4316627"/>
            <a:ext cx="7379174" cy="226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473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403412" y="333137"/>
            <a:ext cx="3200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2- EVANGELIZAR EN LA ESCUELA CATÓLICA</a:t>
            </a:r>
            <a:endParaRPr lang="es-E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00" y="2587924"/>
            <a:ext cx="3505423" cy="3000174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4580963" y="333137"/>
            <a:ext cx="732416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buFontTx/>
              <a:buNone/>
            </a:pPr>
            <a:r>
              <a:rPr lang="es-MX" altLang="es-ES" sz="2400" b="1" u="sng" dirty="0" smtClean="0">
                <a:latin typeface="Candara" panose="020E0502030303020204" pitchFamily="34" charset="0"/>
              </a:rPr>
              <a:t>2.2 EVANGELIZAR ES HACER DE LA ESCUELA UN LUGAR DE ACOGIDA CORDIAL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es-MX" altLang="es-ES" sz="2400" b="1" u="sng" dirty="0">
              <a:latin typeface="Candara" panose="020E050203030302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s-MX" altLang="es-ES" sz="2400" dirty="0" smtClean="0">
                <a:latin typeface="Candara" panose="020E0502030303020204" pitchFamily="34" charset="0"/>
              </a:rPr>
              <a:t>La orfandad contemporánea, nos desafía a </a:t>
            </a:r>
            <a:r>
              <a:rPr lang="es-MX" altLang="es-ES" sz="2400" dirty="0" smtClean="0">
                <a:solidFill>
                  <a:schemeClr val="accent2"/>
                </a:solidFill>
                <a:latin typeface="Candara" panose="020E0502030303020204" pitchFamily="34" charset="0"/>
              </a:rPr>
              <a:t>hacer de nuestras escuelas una “casa”, un “hogar” donde los niños y jóvenes puedan desarrollar su capacidad de vincular experiencias y de arraigarse en el suelo y en su historia personal y colectiva, </a:t>
            </a:r>
            <a:r>
              <a:rPr lang="es-MX" altLang="es-ES" sz="2400" dirty="0" smtClean="0">
                <a:latin typeface="Candara" panose="020E0502030303020204" pitchFamily="34" charset="0"/>
              </a:rPr>
              <a:t>y a su vez encuentren las herramientas y recursos que les permitan desarrollar su inteligencia, su voluntad y todas sus capacidades.</a:t>
            </a:r>
            <a:r>
              <a:rPr lang="es-MX" altLang="es-ES" sz="2400" b="1" u="sng" dirty="0" smtClean="0">
                <a:latin typeface="Candara" panose="020E0502030303020204" pitchFamily="34" charset="0"/>
              </a:rPr>
              <a:t>  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621" y="4118789"/>
            <a:ext cx="7184847" cy="2088971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7030720" y="6319520"/>
            <a:ext cx="2661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latin typeface="Candara" panose="020E0502030303020204" pitchFamily="34" charset="0"/>
                <a:hlinkClick r:id="rId4" action="ppaction://hlinkfile"/>
              </a:rPr>
              <a:t> Tu puedes brillar</a:t>
            </a:r>
            <a:endParaRPr lang="es-ES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8386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403412" y="333137"/>
            <a:ext cx="3200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2- EVANGELIZAR EN LA ESCUELA CATÓLICA</a:t>
            </a:r>
            <a:endParaRPr lang="es-E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00" y="2587924"/>
            <a:ext cx="3505423" cy="3000174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4580963" y="333137"/>
            <a:ext cx="732416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buFontTx/>
              <a:buNone/>
            </a:pPr>
            <a:r>
              <a:rPr lang="es-MX" altLang="es-ES" sz="2400" b="1" u="sng" dirty="0" smtClean="0">
                <a:latin typeface="Candara" panose="020E0502030303020204" pitchFamily="34" charset="0"/>
              </a:rPr>
              <a:t>2.3 EVANGELIZAR ES HACER DE LA ESCUELA UN LUGAR DE SABIDURÍA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es-MX" altLang="es-ES" sz="2400" b="1" u="sng" dirty="0">
              <a:latin typeface="Candara" panose="020E050203030302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s-MX" altLang="es-ES" sz="2400" dirty="0" smtClean="0">
                <a:latin typeface="Candara" panose="020E0502030303020204" pitchFamily="34" charset="0"/>
              </a:rPr>
              <a:t>La escuela debe ser una </a:t>
            </a:r>
            <a:r>
              <a:rPr lang="es-MX" altLang="es-ES" sz="2400" dirty="0" smtClean="0">
                <a:solidFill>
                  <a:schemeClr val="accent2"/>
                </a:solidFill>
                <a:latin typeface="Candara" panose="020E0502030303020204" pitchFamily="34" charset="0"/>
              </a:rPr>
              <a:t>especie de laboratorio existencial, ético y social, </a:t>
            </a:r>
            <a:r>
              <a:rPr lang="es-MX" altLang="es-ES" sz="2400" dirty="0" smtClean="0">
                <a:latin typeface="Candara" panose="020E0502030303020204" pitchFamily="34" charset="0"/>
              </a:rPr>
              <a:t>donde los niños y jóvenes puedan experimentar que cosas les permiten desarrollarse en plenitud y construyan las habilidades necesarias para llevar adelante sus proyectos de vida.</a:t>
            </a:r>
            <a:r>
              <a:rPr lang="es-MX" altLang="es-ES" sz="2400" b="1" u="sng" dirty="0" smtClean="0">
                <a:latin typeface="Candara" panose="020E0502030303020204" pitchFamily="34" charset="0"/>
              </a:rPr>
              <a:t> 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47" y="3460375"/>
            <a:ext cx="6687670" cy="3025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146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57 CuadroTexto"/>
          <p:cNvSpPr txBox="1">
            <a:spLocks noGrp="1"/>
          </p:cNvSpPr>
          <p:nvPr>
            <p:ph type="title"/>
          </p:nvPr>
        </p:nvSpPr>
        <p:spPr>
          <a:xfrm>
            <a:off x="838200" y="316943"/>
            <a:ext cx="10515600" cy="142192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>
              <a:defRPr/>
            </a:pPr>
            <a:r>
              <a:rPr lang="es-A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/>
            </a:r>
            <a:br>
              <a:rPr lang="es-A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r>
              <a:rPr lang="es-A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HACIA UNA INTRODUCCIÓN</a:t>
            </a:r>
            <a:br>
              <a:rPr lang="es-A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endParaRPr lang="es-A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838200" y="1900518"/>
            <a:ext cx="1051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Candara" panose="020E0502030303020204" pitchFamily="34" charset="0"/>
              </a:rPr>
              <a:t>Sólo si nos acercamos a las culturas infantiles y juveniles será posible conocer, comprender y evangelizar a los estudiantes del siglo XXI.</a:t>
            </a:r>
            <a:endParaRPr lang="es-ES" sz="2800" dirty="0">
              <a:latin typeface="Candara" panose="020E0502030303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6674" y="2884776"/>
            <a:ext cx="8684765" cy="3824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814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403412" y="333137"/>
            <a:ext cx="3200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2- EVANGELIZAR EN LA ESCUELA CATÓLICA</a:t>
            </a:r>
            <a:endParaRPr lang="es-E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00" y="2587924"/>
            <a:ext cx="3505423" cy="3000174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4580963" y="333137"/>
            <a:ext cx="732416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buFontTx/>
              <a:buNone/>
            </a:pPr>
            <a:r>
              <a:rPr lang="es-MX" altLang="es-ES" sz="2400" b="1" u="sng" dirty="0" smtClean="0">
                <a:latin typeface="Candara" panose="020E0502030303020204" pitchFamily="34" charset="0"/>
              </a:rPr>
              <a:t>2. 4 EVANGELIZAR ES EDUCAR CON TESTIMONIO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es-MX" altLang="es-ES" sz="2400" b="1" u="sng" dirty="0">
              <a:latin typeface="Candara" panose="020E050203030302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s-MX" altLang="es-ES" sz="2400" dirty="0" smtClean="0">
                <a:latin typeface="Candara" panose="020E0502030303020204" pitchFamily="34" charset="0"/>
              </a:rPr>
              <a:t>La Escuela Católica debe ser un lugar donde </a:t>
            </a:r>
            <a:r>
              <a:rPr lang="es-MX" altLang="es-ES" sz="2400" dirty="0" smtClean="0">
                <a:solidFill>
                  <a:schemeClr val="accent2"/>
                </a:solidFill>
                <a:latin typeface="Candara" panose="020E0502030303020204" pitchFamily="34" charset="0"/>
              </a:rPr>
              <a:t>maestros “sabios”, es decir, personas cuya cotidianeidad y proyección encarnan un modelo de vida “deseable”,</a:t>
            </a:r>
            <a:r>
              <a:rPr lang="es-MX" altLang="es-ES" sz="2400" dirty="0" smtClean="0">
                <a:latin typeface="Candara" panose="020E0502030303020204" pitchFamily="34" charset="0"/>
              </a:rPr>
              <a:t> ofrezcan elementos y recursos que puedan ahorrarle, a nuestros niños y jóvenes, algo de sufrimiento de hacerlo “desde cero” experimentando en la propia vida elecciones erróneas o destructivas.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539" y="3772075"/>
            <a:ext cx="7216589" cy="2547939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6628931" y="6319520"/>
            <a:ext cx="3488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latin typeface="Candara" panose="020E0502030303020204" pitchFamily="34" charset="0"/>
                <a:hlinkClick r:id="rId4" action="ppaction://hlinkfile"/>
              </a:rPr>
              <a:t>Humanizar la escuela</a:t>
            </a:r>
            <a:endParaRPr lang="es-ES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87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403412" y="333137"/>
            <a:ext cx="3200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2- EVANGELIZAR EN LA ESCUELA CATÓLICA</a:t>
            </a:r>
            <a:endParaRPr lang="es-E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00" y="2587924"/>
            <a:ext cx="3505423" cy="3000174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4580963" y="333137"/>
            <a:ext cx="732416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buFontTx/>
              <a:buNone/>
            </a:pPr>
            <a:r>
              <a:rPr lang="es-MX" altLang="es-ES" sz="2400" b="1" u="sng" dirty="0" smtClean="0">
                <a:latin typeface="Candara" panose="020E0502030303020204" pitchFamily="34" charset="0"/>
              </a:rPr>
              <a:t>2.5 EVANGELIZAR ES EDUCAR PARA LA VIDA FRATERNA Y COMUNITARIA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es-MX" altLang="es-ES" sz="2400" b="1" u="sng" dirty="0">
              <a:latin typeface="Candara" panose="020E050203030302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s-MX" altLang="es-ES" sz="2400" dirty="0" smtClean="0">
                <a:solidFill>
                  <a:schemeClr val="accent2"/>
                </a:solidFill>
                <a:latin typeface="Candara" panose="020E0502030303020204" pitchFamily="34" charset="0"/>
              </a:rPr>
              <a:t>Nuestro aporte específicamente cristiano es una educación que testimonie y realice otra forma de ser humanos. </a:t>
            </a:r>
            <a:r>
              <a:rPr lang="es-MX" altLang="es-ES" sz="2400" dirty="0" smtClean="0">
                <a:latin typeface="Candara" panose="020E0502030303020204" pitchFamily="34" charset="0"/>
              </a:rPr>
              <a:t>Pero eso no será posible si nos quedamos en mera critica y nos regodeamos en estar “afuera” de aquellos criterios que denunciamos. Otra humanidad posible… exige una acción positiva en la Escuela Católica.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3474" y="4118789"/>
            <a:ext cx="7171654" cy="255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479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403412" y="333137"/>
            <a:ext cx="3200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2- EVANGELIZAR EN LA ESCUELA CATÓLICA</a:t>
            </a:r>
            <a:endParaRPr lang="es-E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00" y="2587924"/>
            <a:ext cx="3505423" cy="3000174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4580963" y="333137"/>
            <a:ext cx="732416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buFontTx/>
              <a:buNone/>
            </a:pPr>
            <a:r>
              <a:rPr lang="es-MX" altLang="es-ES" sz="2400" b="1" u="sng" dirty="0" smtClean="0">
                <a:latin typeface="Candara" panose="020E0502030303020204" pitchFamily="34" charset="0"/>
              </a:rPr>
              <a:t>2.6 EVANGELIZAR ES EDUCAR LA INTELIGENCIA DEL CORAZÓN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es-MX" altLang="es-ES" sz="2400" b="1" u="sng" dirty="0">
              <a:latin typeface="Candara" panose="020E050203030302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s-MX" altLang="es-ES" sz="2400" dirty="0" smtClean="0">
                <a:solidFill>
                  <a:schemeClr val="accent2"/>
                </a:solidFill>
                <a:latin typeface="Candara" panose="020E0502030303020204" pitchFamily="34" charset="0"/>
              </a:rPr>
              <a:t>Educar la inteligencia del corazón es retomar en la vida cotidiana de la escuela, las experiencias humanas frecuentes que viven nuestros niños y jóvenes</a:t>
            </a:r>
            <a:r>
              <a:rPr lang="es-MX" altLang="es-ES" sz="2400" dirty="0" smtClean="0">
                <a:latin typeface="Candara" panose="020E0502030303020204" pitchFamily="34" charset="0"/>
              </a:rPr>
              <a:t>: como la alegría del encuentro, las desilusiones, el miedo a la soledad, la compasión por el dolor ajeno, la inseguridad ante el futuro, la preocupación por un ser querido, etc.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7506" y="3808452"/>
            <a:ext cx="7100047" cy="2458131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6126528" y="6319520"/>
            <a:ext cx="4354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mtClean="0">
                <a:latin typeface="Candara" panose="020E0502030303020204" pitchFamily="34" charset="0"/>
                <a:hlinkClick r:id="rId4" action="ppaction://hlinkfile"/>
              </a:rPr>
              <a:t>Educar </a:t>
            </a:r>
            <a:r>
              <a:rPr lang="es-ES" dirty="0" smtClean="0">
                <a:latin typeface="Candara" panose="020E0502030303020204" pitchFamily="34" charset="0"/>
                <a:hlinkClick r:id="rId4" action="ppaction://hlinkfile"/>
              </a:rPr>
              <a:t>la inteligencia del corazón</a:t>
            </a:r>
            <a:endParaRPr lang="es-ES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732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403412" y="333137"/>
            <a:ext cx="3200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2- EVANGELIZAR EN LA ESCUELA CATÓLICA</a:t>
            </a:r>
            <a:endParaRPr lang="es-E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00" y="2587924"/>
            <a:ext cx="3505423" cy="3000174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4580963" y="333137"/>
            <a:ext cx="732416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buFontTx/>
              <a:buNone/>
            </a:pPr>
            <a:r>
              <a:rPr lang="es-MX" altLang="es-ES" sz="2400" b="1" u="sng" dirty="0" smtClean="0">
                <a:latin typeface="Candara" panose="020E0502030303020204" pitchFamily="34" charset="0"/>
              </a:rPr>
              <a:t>2.7 EVANGELIZAR ES FORMAR PARA UNA CONCIENCIA CRÍTICA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es-MX" altLang="es-ES" sz="2400" b="1" u="sng" dirty="0">
              <a:latin typeface="Candara" panose="020E050203030302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s-MX" altLang="es-ES" sz="2400" dirty="0" smtClean="0">
                <a:solidFill>
                  <a:schemeClr val="accent2"/>
                </a:solidFill>
                <a:latin typeface="Candara" panose="020E0502030303020204" pitchFamily="34" charset="0"/>
              </a:rPr>
              <a:t>La Escuela Católica debe formar niños y jóvenes libres y responsables, capaces de interrogarse, decidirse, acertar o equivocarse y seguir en camino</a:t>
            </a:r>
            <a:r>
              <a:rPr lang="es-MX" altLang="es-ES" sz="2400" dirty="0" smtClean="0">
                <a:latin typeface="Candara" panose="020E0502030303020204" pitchFamily="34" charset="0"/>
              </a:rPr>
              <a:t>, y no meras replicas de nuestros propios aciertos…, o de nuestros errores.  Y justamente para ello, seamos capaces de hacerles ganar la confianza y seguridad que brota de la experiencia de la propia creatividad y capacidad, para llevar a la práctica hasta el final y exitosamente sus propias orientaciones. 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0295" y="4857451"/>
            <a:ext cx="5905500" cy="1803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262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403412" y="333137"/>
            <a:ext cx="3200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2- EVANGELIZAR EN LA ESCUELA CATÓLICA</a:t>
            </a:r>
            <a:endParaRPr lang="es-E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00" y="2587924"/>
            <a:ext cx="3505423" cy="3000174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4580963" y="333137"/>
            <a:ext cx="7324165" cy="3939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buFontTx/>
              <a:buNone/>
            </a:pPr>
            <a:r>
              <a:rPr lang="es-MX" altLang="es-ES" sz="2400" b="1" u="sng" dirty="0" smtClean="0">
                <a:latin typeface="Candara" panose="020E0502030303020204" pitchFamily="34" charset="0"/>
              </a:rPr>
              <a:t>2.8 EVANGELIZAR ES ESTAR ATENTOS A LOS NUEVOS COMPORTAMIENTOS </a:t>
            </a:r>
            <a:r>
              <a:rPr lang="es-MX" altLang="es-ES" sz="2400" b="1" u="sng" smtClean="0">
                <a:latin typeface="Candara" panose="020E0502030303020204" pitchFamily="34" charset="0"/>
              </a:rPr>
              <a:t>DE </a:t>
            </a:r>
            <a:r>
              <a:rPr lang="es-MX" altLang="es-ES" sz="2400" b="1" u="sng" smtClean="0">
                <a:latin typeface="Candara" panose="020E0502030303020204" pitchFamily="34" charset="0"/>
              </a:rPr>
              <a:t>LOS NIÑOS Y </a:t>
            </a:r>
            <a:r>
              <a:rPr lang="es-MX" altLang="es-ES" sz="2400" b="1" u="sng" dirty="0" smtClean="0">
                <a:latin typeface="Candara" panose="020E0502030303020204" pitchFamily="34" charset="0"/>
              </a:rPr>
              <a:t>JÓVENES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es-MX" altLang="es-ES" sz="2400" b="1" u="sng" dirty="0">
              <a:latin typeface="Candara" panose="020E0502030303020204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altLang="es-ES" sz="2200" dirty="0">
                <a:solidFill>
                  <a:schemeClr val="accent2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Tenemos urgencia de valorar las nuevas maneras de pensar y sentir de nuestros estudiantes, para aprender a encontrarnos con ellos, </a:t>
            </a:r>
            <a:r>
              <a:rPr lang="es-MX" altLang="es-ES" sz="2200" dirty="0">
                <a:solidFill>
                  <a:prstClr val="black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pues de lo contrario no sólo nos verán débiles en nuestros propósitos, sino que nos verán perdidos y hasta desorientados.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altLang="es-ES" sz="2200" dirty="0" smtClean="0">
                <a:solidFill>
                  <a:prstClr val="black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Pedagogía </a:t>
            </a:r>
            <a:r>
              <a:rPr lang="es-MX" altLang="es-ES" sz="2200" dirty="0">
                <a:solidFill>
                  <a:prstClr val="black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del encuentro que nos permita dejar de ser guardaespaldas y más bien compañeros de camino.</a:t>
            </a:r>
            <a:endParaRPr lang="es-ES" altLang="es-ES" sz="2200" dirty="0">
              <a:solidFill>
                <a:prstClr val="black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es-MX" altLang="es-ES" sz="2400" b="1" u="sng" dirty="0" smtClean="0">
              <a:latin typeface="Candara" panose="020E0502030303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1647" y="3885522"/>
            <a:ext cx="7090970" cy="2402395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6126528" y="6319520"/>
            <a:ext cx="4354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latin typeface="Candara" panose="020E0502030303020204" pitchFamily="34" charset="0"/>
                <a:hlinkClick r:id="rId4" action="ppaction://hlinkfile"/>
              </a:rPr>
              <a:t>Lengua de las mariposas </a:t>
            </a:r>
            <a:endParaRPr lang="es-ES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870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403412" y="333137"/>
            <a:ext cx="3200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2- EVANGELIZAR EN LA ESCUELA CATÓLICA</a:t>
            </a:r>
            <a:endParaRPr lang="es-E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00" y="2587924"/>
            <a:ext cx="3505423" cy="3000174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4580963" y="333137"/>
            <a:ext cx="7324165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buFontTx/>
              <a:buNone/>
            </a:pPr>
            <a:r>
              <a:rPr lang="es-MX" altLang="es-ES" sz="2400" b="1" u="sng" dirty="0" smtClean="0">
                <a:latin typeface="Candara" panose="020E0502030303020204" pitchFamily="34" charset="0"/>
              </a:rPr>
              <a:t>2.9 EVANGELIZAR ES ENTRAR EN DIÁLOGO CON LAS PEDAGOGÍAS CONTEMPORÁNEAS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es-MX" altLang="es-ES" sz="2200" dirty="0" smtClean="0">
              <a:latin typeface="Candara" panose="020E050203030302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s-MX" altLang="es-ES" sz="2200" dirty="0" smtClean="0">
                <a:latin typeface="Candara" panose="020E0502030303020204" pitchFamily="34" charset="0"/>
              </a:rPr>
              <a:t>Este diálogo, tan urgente como necesario, nos permitirá remozar nuestras propuestas y plantear proyectos contextualizados.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es-MX" altLang="es-ES" sz="2400" b="1" u="sng" dirty="0">
              <a:latin typeface="Candara" panose="020E050203030302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s-MX" altLang="es-ES" sz="2200" dirty="0" smtClean="0">
                <a:solidFill>
                  <a:schemeClr val="accent2"/>
                </a:solidFill>
                <a:latin typeface="Candara" panose="020E0502030303020204" pitchFamily="34" charset="0"/>
              </a:rPr>
              <a:t>La educación integral de la Escuela Católica debe ser diáfana en sus objetivos, clara en sus definiciones, en sus fundamentos epistemológicos, en sus metodologías y coherente con las mediaciones pedagógicas. </a:t>
            </a:r>
            <a:endParaRPr lang="es-MX" altLang="es-ES" sz="2200" dirty="0">
              <a:solidFill>
                <a:schemeClr val="accent2"/>
              </a:solidFill>
              <a:latin typeface="Candara" panose="020E0502030303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3695" y="4241899"/>
            <a:ext cx="4838700" cy="244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320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403412" y="333137"/>
            <a:ext cx="3200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2- EVANGELIZAR EN LA ESCUELA CATÓLICA</a:t>
            </a:r>
            <a:endParaRPr lang="es-E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00" y="2587924"/>
            <a:ext cx="3505423" cy="3000174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4580963" y="333137"/>
            <a:ext cx="732416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buFontTx/>
              <a:buNone/>
            </a:pPr>
            <a:r>
              <a:rPr lang="es-MX" altLang="es-ES" sz="2400" b="1" u="sng" dirty="0" smtClean="0">
                <a:latin typeface="Candara" panose="020E0502030303020204" pitchFamily="34" charset="0"/>
              </a:rPr>
              <a:t>2.10 EVANGELIZAR ES FORMAR PARA DAR FRUTOS Y RESULTADOS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es-MX" altLang="es-ES" sz="2400" b="1" u="sng" dirty="0">
              <a:latin typeface="Candara" panose="020E050203030302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s-CO" altLang="es-ES" sz="2400" dirty="0" smtClean="0">
                <a:latin typeface="Candara" panose="020E0502030303020204" pitchFamily="34" charset="0"/>
                <a:cs typeface="Times New Roman" panose="02020603050405020304" pitchFamily="18" charset="0"/>
              </a:rPr>
              <a:t>La Escuela Católica se propone provocar </a:t>
            </a:r>
            <a:r>
              <a:rPr lang="es-CO" altLang="es-ES" sz="2400" dirty="0">
                <a:latin typeface="Candara" panose="020E0502030303020204" pitchFamily="34" charset="0"/>
                <a:cs typeface="Times New Roman" panose="02020603050405020304" pitchFamily="18" charset="0"/>
              </a:rPr>
              <a:t>en nuestros </a:t>
            </a:r>
            <a:r>
              <a:rPr lang="es-CO" altLang="es-ES" sz="2400" dirty="0" smtClean="0">
                <a:latin typeface="Candara" panose="020E0502030303020204" pitchFamily="34" charset="0"/>
                <a:cs typeface="Times New Roman" panose="02020603050405020304" pitchFamily="18" charset="0"/>
              </a:rPr>
              <a:t>niños y jóvenes </a:t>
            </a:r>
            <a:r>
              <a:rPr lang="es-CO" altLang="es-ES" sz="2400" dirty="0">
                <a:latin typeface="Candara" panose="020E0502030303020204" pitchFamily="34" charset="0"/>
                <a:cs typeface="Times New Roman" panose="02020603050405020304" pitchFamily="18" charset="0"/>
              </a:rPr>
              <a:t>una transformación que dé frutos de libertad, autodeterminación y creatividad y -al mismo tiempo- se visualice en resultados en términos de habilidades y conocimientos realmente </a:t>
            </a:r>
            <a:r>
              <a:rPr lang="es-CO" altLang="es-ES" sz="2400" dirty="0" smtClean="0">
                <a:latin typeface="Candara" panose="020E0502030303020204" pitchFamily="34" charset="0"/>
                <a:cs typeface="Times New Roman" panose="02020603050405020304" pitchFamily="18" charset="0"/>
              </a:rPr>
              <a:t>operativos.</a:t>
            </a:r>
          </a:p>
          <a:p>
            <a:pPr algn="just">
              <a:spcBef>
                <a:spcPct val="0"/>
              </a:spcBef>
            </a:pPr>
            <a:r>
              <a:rPr lang="es-CO" altLang="es-ES" sz="2400" dirty="0">
                <a:solidFill>
                  <a:schemeClr val="accent2"/>
                </a:solidFill>
                <a:latin typeface="Candara" panose="020E0502030303020204" pitchFamily="34" charset="0"/>
                <a:cs typeface="Times New Roman" panose="02020603050405020304" pitchFamily="18" charset="0"/>
              </a:rPr>
              <a:t>Nuestro objetivo </a:t>
            </a:r>
            <a:r>
              <a:rPr lang="es-CO" altLang="es-ES" sz="2400" dirty="0" smtClean="0">
                <a:solidFill>
                  <a:schemeClr val="accent2"/>
                </a:solidFill>
                <a:latin typeface="Candara" panose="020E0502030303020204" pitchFamily="34" charset="0"/>
                <a:cs typeface="Times New Roman" panose="02020603050405020304" pitchFamily="18" charset="0"/>
              </a:rPr>
              <a:t>es educar </a:t>
            </a:r>
            <a:r>
              <a:rPr lang="es-CO" altLang="es-ES" sz="2400" dirty="0">
                <a:solidFill>
                  <a:schemeClr val="accent2"/>
                </a:solidFill>
                <a:latin typeface="Candara" panose="020E0502030303020204" pitchFamily="34" charset="0"/>
                <a:cs typeface="Times New Roman" panose="02020603050405020304" pitchFamily="18" charset="0"/>
              </a:rPr>
              <a:t>personas con capacidad de transformar </a:t>
            </a:r>
            <a:r>
              <a:rPr lang="es-CO" altLang="es-ES" sz="2400" dirty="0" smtClean="0">
                <a:solidFill>
                  <a:schemeClr val="accent2"/>
                </a:solidFill>
                <a:latin typeface="Candara" panose="020E0502030303020204" pitchFamily="34" charset="0"/>
                <a:cs typeface="Times New Roman" panose="02020603050405020304" pitchFamily="18" charset="0"/>
              </a:rPr>
              <a:t>la </a:t>
            </a:r>
            <a:r>
              <a:rPr lang="es-CO" altLang="es-ES" sz="2400" dirty="0">
                <a:solidFill>
                  <a:schemeClr val="accent2"/>
                </a:solidFill>
                <a:latin typeface="Candara" panose="020E0502030303020204" pitchFamily="34" charset="0"/>
                <a:cs typeface="Times New Roman" panose="02020603050405020304" pitchFamily="18" charset="0"/>
              </a:rPr>
              <a:t>sociedad. </a:t>
            </a:r>
            <a:endParaRPr lang="es-MX" altLang="es-ES" sz="2400" b="1" u="sng" dirty="0" smtClean="0">
              <a:solidFill>
                <a:schemeClr val="accent2"/>
              </a:solidFill>
              <a:latin typeface="Candara" panose="020E0502030303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4840" y="4088011"/>
            <a:ext cx="4932680" cy="259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373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403412" y="333137"/>
            <a:ext cx="3200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2- EVANGELIZAR EN LA ESCUELA CATÓLICA</a:t>
            </a:r>
            <a:endParaRPr lang="es-E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00" y="2587924"/>
            <a:ext cx="3505423" cy="3000174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4580963" y="333137"/>
            <a:ext cx="7324165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buFontTx/>
              <a:buNone/>
            </a:pPr>
            <a:r>
              <a:rPr lang="es-MX" altLang="es-ES" sz="2400" b="1" u="sng" dirty="0" smtClean="0">
                <a:latin typeface="Candara" panose="020E0502030303020204" pitchFamily="34" charset="0"/>
              </a:rPr>
              <a:t>2.11 EVANGELIZAR EN LA ESCUELA ES CONSTRUIR UN PROYECTO DE PASTORAL EDUCATIVA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es-MX" altLang="es-ES" sz="2400" b="1" u="sng" dirty="0">
              <a:latin typeface="Candara" panose="020E0502030303020204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CO" sz="2400" dirty="0">
                <a:solidFill>
                  <a:schemeClr val="accent2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Promover el encuentro personal y comunitario con el proyecto de Jesús</a:t>
            </a:r>
            <a:r>
              <a:rPr lang="es-CO" sz="2400" dirty="0">
                <a:solidFill>
                  <a:prstClr val="black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en pro de la construcción del Reino de Dios en la escuela, mediante la valoración crítica de las culturas, el diálogo “fe-razón”, el impulso a una educación fundamentada en el evangelio y la formación de líderes comprometidos en la transformación de la sociedad.</a:t>
            </a:r>
            <a:endParaRPr lang="es-ES" sz="2400" dirty="0">
              <a:solidFill>
                <a:prstClr val="black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es-MX" altLang="es-ES" sz="2400" b="1" u="sng" dirty="0" smtClean="0">
              <a:latin typeface="Candara" panose="020E050203030302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es-MX" altLang="es-ES" sz="2400" b="1" u="sng" dirty="0">
              <a:latin typeface="Candara" panose="020E050203030302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es-MX" altLang="es-ES" sz="2400" b="1" u="sng" dirty="0" smtClean="0">
              <a:latin typeface="Candara" panose="020E0502030303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3474" y="4159533"/>
            <a:ext cx="7121930" cy="237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757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403412" y="333137"/>
            <a:ext cx="3200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2- EVANGELIZAR EN LA ESCUELA CATÓLICA</a:t>
            </a:r>
            <a:endParaRPr lang="es-E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00" y="2587924"/>
            <a:ext cx="3505423" cy="3000174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4580963" y="333137"/>
            <a:ext cx="73241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buFontTx/>
              <a:buNone/>
            </a:pPr>
            <a:r>
              <a:rPr lang="es-MX" altLang="es-ES" sz="2400" b="1" u="sng" dirty="0" smtClean="0">
                <a:latin typeface="Candara" panose="020E0502030303020204" pitchFamily="34" charset="0"/>
              </a:rPr>
              <a:t>2.</a:t>
            </a:r>
          </a:p>
        </p:txBody>
      </p:sp>
      <p:sp>
        <p:nvSpPr>
          <p:cNvPr id="5" name="Rectángulo 4"/>
          <p:cNvSpPr/>
          <p:nvPr/>
        </p:nvSpPr>
        <p:spPr>
          <a:xfrm>
            <a:off x="4580963" y="333137"/>
            <a:ext cx="732416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buFontTx/>
              <a:buNone/>
            </a:pPr>
            <a:r>
              <a:rPr lang="es-MX" altLang="es-ES" sz="2400" b="1" u="sng" dirty="0" smtClean="0">
                <a:latin typeface="Candara" panose="020E0502030303020204" pitchFamily="34" charset="0"/>
              </a:rPr>
              <a:t>2.11 EVANGELIZAR EN LA ESCUELA ES CONSTRUIR UN PROYECTO DE PASTORAL EDUCATIVA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es-MX" altLang="es-ES" sz="2400" dirty="0">
              <a:latin typeface="Candara" panose="020E0502030303020204" pitchFamily="34" charset="0"/>
            </a:endParaRPr>
          </a:p>
          <a:p>
            <a:pPr marL="457200" indent="-457200" algn="just">
              <a:spcBef>
                <a:spcPct val="0"/>
              </a:spcBef>
              <a:buFontTx/>
              <a:buAutoNum type="arabicParenR"/>
            </a:pPr>
            <a:r>
              <a:rPr lang="es-MX" altLang="es-ES" sz="2400" dirty="0" smtClean="0">
                <a:latin typeface="Candara" panose="020E0502030303020204" pitchFamily="34" charset="0"/>
              </a:rPr>
              <a:t>Espiritualidad y mística.</a:t>
            </a:r>
          </a:p>
          <a:p>
            <a:pPr marL="457200" indent="-457200" algn="just">
              <a:spcBef>
                <a:spcPct val="0"/>
              </a:spcBef>
              <a:buFontTx/>
              <a:buAutoNum type="arabicParenR"/>
            </a:pPr>
            <a:r>
              <a:rPr lang="es-MX" altLang="es-ES" sz="2400" dirty="0" smtClean="0">
                <a:latin typeface="Candara" panose="020E0502030303020204" pitchFamily="34" charset="0"/>
              </a:rPr>
              <a:t>Pastoral infantil y juvenil.</a:t>
            </a:r>
          </a:p>
          <a:p>
            <a:pPr marL="457200" indent="-457200" algn="just">
              <a:spcBef>
                <a:spcPct val="0"/>
              </a:spcBef>
              <a:buFontTx/>
              <a:buAutoNum type="arabicParenR"/>
            </a:pPr>
            <a:r>
              <a:rPr lang="es-MX" altLang="es-ES" sz="2400" dirty="0" smtClean="0">
                <a:latin typeface="Candara" panose="020E0502030303020204" pitchFamily="34" charset="0"/>
              </a:rPr>
              <a:t>Pastoral vocacional.</a:t>
            </a:r>
          </a:p>
          <a:p>
            <a:pPr marL="457200" indent="-457200" algn="just">
              <a:spcBef>
                <a:spcPct val="0"/>
              </a:spcBef>
              <a:buFontTx/>
              <a:buAutoNum type="arabicParenR"/>
            </a:pPr>
            <a:r>
              <a:rPr lang="es-MX" altLang="es-ES" sz="2400" dirty="0" smtClean="0">
                <a:latin typeface="Candara" panose="020E0502030303020204" pitchFamily="34" charset="0"/>
              </a:rPr>
              <a:t>Pastoral para maestros.</a:t>
            </a:r>
          </a:p>
          <a:p>
            <a:pPr marL="457200" indent="-457200" algn="just">
              <a:spcBef>
                <a:spcPct val="0"/>
              </a:spcBef>
              <a:buFontTx/>
              <a:buAutoNum type="arabicParenR"/>
            </a:pPr>
            <a:r>
              <a:rPr lang="es-MX" altLang="es-ES" sz="2400" dirty="0" smtClean="0">
                <a:latin typeface="Candara" panose="020E0502030303020204" pitchFamily="34" charset="0"/>
              </a:rPr>
              <a:t>Pastoral familiar.</a:t>
            </a:r>
          </a:p>
          <a:p>
            <a:pPr marL="457200" indent="-457200" algn="just">
              <a:spcBef>
                <a:spcPct val="0"/>
              </a:spcBef>
              <a:buFontTx/>
              <a:buAutoNum type="arabicParenR"/>
            </a:pPr>
            <a:r>
              <a:rPr lang="es-MX" altLang="es-ES" sz="2400" dirty="0" smtClean="0">
                <a:latin typeface="Candara" panose="020E0502030303020204" pitchFamily="34" charset="0"/>
              </a:rPr>
              <a:t>Pastoral catequética.</a:t>
            </a:r>
          </a:p>
          <a:p>
            <a:pPr marL="457200" indent="-457200" algn="just">
              <a:spcBef>
                <a:spcPct val="0"/>
              </a:spcBef>
              <a:buFontTx/>
              <a:buAutoNum type="arabicParenR"/>
            </a:pPr>
            <a:r>
              <a:rPr lang="es-MX" altLang="es-ES" sz="2400" dirty="0" smtClean="0">
                <a:latin typeface="Candara" panose="020E0502030303020204" pitchFamily="34" charset="0"/>
              </a:rPr>
              <a:t>Pastoral para egresados.</a:t>
            </a:r>
          </a:p>
          <a:p>
            <a:pPr marL="457200" indent="-457200" algn="just">
              <a:spcBef>
                <a:spcPct val="0"/>
              </a:spcBef>
              <a:buFontTx/>
              <a:buAutoNum type="arabicParenR"/>
            </a:pPr>
            <a:r>
              <a:rPr lang="es-MX" altLang="es-ES" sz="2400" dirty="0" smtClean="0">
                <a:latin typeface="Candara" panose="020E0502030303020204" pitchFamily="34" charset="0"/>
              </a:rPr>
              <a:t>Pastoral para personal administrativo y de servicios.</a:t>
            </a:r>
          </a:p>
          <a:p>
            <a:pPr marL="457200" indent="-457200" algn="just">
              <a:spcBef>
                <a:spcPct val="0"/>
              </a:spcBef>
              <a:buFontTx/>
              <a:buAutoNum type="arabicParenR"/>
            </a:pPr>
            <a:r>
              <a:rPr lang="es-MX" altLang="es-ES" sz="2400" dirty="0" smtClean="0">
                <a:latin typeface="Candara" panose="020E0502030303020204" pitchFamily="34" charset="0"/>
              </a:rPr>
              <a:t>Pastoral social.</a:t>
            </a:r>
          </a:p>
          <a:p>
            <a:pPr marL="457200" indent="-457200" algn="just">
              <a:spcBef>
                <a:spcPct val="0"/>
              </a:spcBef>
              <a:buFontTx/>
              <a:buAutoNum type="arabicParenR"/>
            </a:pPr>
            <a:r>
              <a:rPr lang="es-MX" altLang="es-ES" sz="2400" dirty="0" smtClean="0">
                <a:latin typeface="Candara" panose="020E0502030303020204" pitchFamily="34" charset="0"/>
              </a:rPr>
              <a:t>Educación Religiosa Escolar – ERE.</a:t>
            </a:r>
          </a:p>
          <a:p>
            <a:pPr marL="457200" indent="-457200" algn="just">
              <a:spcBef>
                <a:spcPct val="0"/>
              </a:spcBef>
              <a:buFontTx/>
              <a:buAutoNum type="arabicParenR"/>
            </a:pPr>
            <a:r>
              <a:rPr lang="es-MX" altLang="es-ES" sz="2400" dirty="0" smtClean="0">
                <a:latin typeface="Candara" panose="020E0502030303020204" pitchFamily="34" charset="0"/>
              </a:rPr>
              <a:t>Evangelización del currículo.</a:t>
            </a:r>
          </a:p>
          <a:p>
            <a:pPr marL="457200" indent="-457200" algn="just">
              <a:spcBef>
                <a:spcPct val="0"/>
              </a:spcBef>
              <a:buFontTx/>
              <a:buAutoNum type="arabicParenR"/>
            </a:pPr>
            <a:r>
              <a:rPr lang="es-MX" altLang="es-ES" sz="2400" dirty="0" smtClean="0">
                <a:latin typeface="Candara" panose="020E0502030303020204" pitchFamily="34" charset="0"/>
              </a:rPr>
              <a:t>Divulgación.</a:t>
            </a:r>
            <a:endParaRPr lang="es-MX" altLang="es-ES" sz="2400" b="1" u="sng" dirty="0" smtClean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284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403412" y="333137"/>
            <a:ext cx="3200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2- EVANGELIZAR EN LA ESCUELA CATÓLICA</a:t>
            </a:r>
            <a:endParaRPr lang="es-E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00" y="2587924"/>
            <a:ext cx="3505423" cy="3000174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4580963" y="333137"/>
            <a:ext cx="732416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s-MX" altLang="es-ES" sz="2400" i="1" dirty="0" smtClean="0">
                <a:latin typeface="Candara" panose="020E0502030303020204" pitchFamily="34" charset="0"/>
              </a:rPr>
              <a:t>“Educar es en si mismo un acto de esperanza, no sólo porque se educa para construir un futuro, apostando a él, sino porque el hecho mismo de educar está atravesado por ella”.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2133" y="2050226"/>
            <a:ext cx="6521824" cy="4478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742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0 Flecha curvada hacia la derecha"/>
          <p:cNvSpPr/>
          <p:nvPr/>
        </p:nvSpPr>
        <p:spPr>
          <a:xfrm flipH="1">
            <a:off x="8257054" y="2696977"/>
            <a:ext cx="2143125" cy="3000375"/>
          </a:xfrm>
          <a:prstGeom prst="curvedRightArrow">
            <a:avLst/>
          </a:prstGeom>
          <a:solidFill>
            <a:srgbClr val="006600"/>
          </a:solidFill>
          <a:ln w="5715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9 Flecha curvada hacia la derecha"/>
          <p:cNvSpPr/>
          <p:nvPr/>
        </p:nvSpPr>
        <p:spPr>
          <a:xfrm>
            <a:off x="1827679" y="2696977"/>
            <a:ext cx="2000250" cy="3000375"/>
          </a:xfrm>
          <a:prstGeom prst="curvedRightArrow">
            <a:avLst/>
          </a:prstGeom>
          <a:solidFill>
            <a:srgbClr val="990000"/>
          </a:solidFill>
          <a:ln w="571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4 CuadroTexto"/>
          <p:cNvSpPr txBox="1"/>
          <p:nvPr/>
        </p:nvSpPr>
        <p:spPr>
          <a:xfrm>
            <a:off x="7828441" y="2768409"/>
            <a:ext cx="2714644" cy="369332"/>
          </a:xfrm>
          <a:prstGeom prst="rect">
            <a:avLst/>
          </a:prstGeom>
          <a:solidFill>
            <a:srgbClr val="0066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A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cs typeface="Arial" pitchFamily="34" charset="0"/>
              </a:rPr>
              <a:t>ESCUELA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  <a:cs typeface="Arial" pitchFamily="34" charset="0"/>
            </a:endParaRPr>
          </a:p>
        </p:txBody>
      </p:sp>
      <p:sp>
        <p:nvSpPr>
          <p:cNvPr id="8" name="3 CuadroTexto"/>
          <p:cNvSpPr txBox="1"/>
          <p:nvPr/>
        </p:nvSpPr>
        <p:spPr>
          <a:xfrm>
            <a:off x="1684773" y="2768409"/>
            <a:ext cx="2714644" cy="369332"/>
          </a:xfrm>
          <a:prstGeom prst="rect">
            <a:avLst/>
          </a:prstGeom>
          <a:solidFill>
            <a:srgbClr val="99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A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cs typeface="Arial" pitchFamily="34" charset="0"/>
              </a:rPr>
              <a:t>FAMILIA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  <a:cs typeface="Arial" pitchFamily="34" charset="0"/>
            </a:endParaRPr>
          </a:p>
        </p:txBody>
      </p:sp>
      <p:sp>
        <p:nvSpPr>
          <p:cNvPr id="10" name="5 CuadroTexto">
            <a:hlinkClick r:id="rId2" action="ppaction://hlinkfile"/>
          </p:cNvPr>
          <p:cNvSpPr txBox="1"/>
          <p:nvPr/>
        </p:nvSpPr>
        <p:spPr>
          <a:xfrm>
            <a:off x="5042359" y="339517"/>
            <a:ext cx="2214578" cy="954107"/>
          </a:xfrm>
          <a:prstGeom prst="rect">
            <a:avLst/>
          </a:prstGeom>
          <a:noFill/>
          <a:ln w="76200">
            <a:solidFill>
              <a:srgbClr val="99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cs typeface="Arial" pitchFamily="34" charset="0"/>
              </a:rPr>
              <a:t>CULTURA ACTUAL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  <a:cs typeface="Arial" pitchFamily="34" charset="0"/>
            </a:endParaRPr>
          </a:p>
        </p:txBody>
      </p:sp>
      <p:sp>
        <p:nvSpPr>
          <p:cNvPr id="11" name="6 CuadroTexto"/>
          <p:cNvSpPr txBox="1"/>
          <p:nvPr/>
        </p:nvSpPr>
        <p:spPr>
          <a:xfrm>
            <a:off x="4470855" y="1411087"/>
            <a:ext cx="3357586" cy="1200329"/>
          </a:xfrm>
          <a:prstGeom prst="rect">
            <a:avLst/>
          </a:prstGeom>
          <a:noFill/>
          <a:ln w="7620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A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cs typeface="Arial" pitchFamily="34" charset="0"/>
              </a:rPr>
              <a:t>CAMBIOS EN LA FAMILIA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AR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cs typeface="Arial" pitchFamily="34" charset="0"/>
              </a:rPr>
              <a:t>CAMBIOS EN LA EDUCACIÓN</a:t>
            </a:r>
            <a:endParaRPr lang="es-AR" dirty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  <a:cs typeface="Arial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A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cs typeface="Arial" pitchFamily="34" charset="0"/>
              </a:rPr>
              <a:t>CAMBIOS EN LAS INSTITUCIONES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  <a:cs typeface="Arial" pitchFamily="34" charset="0"/>
            </a:endParaRPr>
          </a:p>
        </p:txBody>
      </p:sp>
      <p:pic>
        <p:nvPicPr>
          <p:cNvPr id="12" name="Picture 2" descr="http://www.bbc.co.uk/spanish/specials/images/1649_galeria24sept/3165235_8contorsionist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1" t="16875" r="22499"/>
          <a:stretch>
            <a:fillRect/>
          </a:stretch>
        </p:blipFill>
        <p:spPr bwMode="auto">
          <a:xfrm>
            <a:off x="3970804" y="3482789"/>
            <a:ext cx="4214813" cy="316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8 Rectángulo redondeado"/>
          <p:cNvSpPr/>
          <p:nvPr/>
        </p:nvSpPr>
        <p:spPr>
          <a:xfrm>
            <a:off x="4399417" y="3768541"/>
            <a:ext cx="3214710" cy="2428892"/>
          </a:xfrm>
          <a:prstGeom prst="roundRect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bg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bg2">
                  <a:lumMod val="40000"/>
                  <a:lumOff val="60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11 CuadroTexto"/>
          <p:cNvSpPr txBox="1"/>
          <p:nvPr/>
        </p:nvSpPr>
        <p:spPr>
          <a:xfrm>
            <a:off x="4613731" y="4044127"/>
            <a:ext cx="2857520" cy="19389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4000" b="1" dirty="0">
                <a:ln>
                  <a:solidFill>
                    <a:srgbClr val="000066"/>
                  </a:solidFill>
                  <a:prstDash val="dash"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La VIDA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4000" b="1" dirty="0">
                <a:ln>
                  <a:solidFill>
                    <a:srgbClr val="000066"/>
                  </a:solidFill>
                  <a:prstDash val="dash"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es una PANTALLA</a:t>
            </a:r>
            <a:endParaRPr lang="en-US" sz="4000" b="1" dirty="0">
              <a:ln>
                <a:solidFill>
                  <a:srgbClr val="000066"/>
                </a:solidFill>
                <a:prstDash val="dash"/>
              </a:ln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itchFamily="34" charset="0"/>
            </a:endParaRPr>
          </a:p>
        </p:txBody>
      </p:sp>
      <p:pic>
        <p:nvPicPr>
          <p:cNvPr id="1028" name="Picture 4" descr="http://2.bp.blogspot.com/-9xQbbU-yaxI/UZwuDKaUU5I/AAAAAAAAAFs/Be2Scmrgdhw/s1600/5301814530_d6b06e395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679" y="99604"/>
            <a:ext cx="2469437" cy="2561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847" y="263542"/>
            <a:ext cx="2495831" cy="2433435"/>
          </a:xfrm>
          <a:prstGeom prst="rect">
            <a:avLst/>
          </a:prstGeom>
        </p:spPr>
      </p:pic>
      <p:sp>
        <p:nvSpPr>
          <p:cNvPr id="16" name="11 CuadroTexto"/>
          <p:cNvSpPr txBox="1"/>
          <p:nvPr/>
        </p:nvSpPr>
        <p:spPr>
          <a:xfrm rot="20793125">
            <a:off x="4101003" y="1308651"/>
            <a:ext cx="4318259" cy="156966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cs typeface="Arial" pitchFamily="34" charset="0"/>
              </a:rPr>
              <a:t>Es urgente redefinir la Identidad de la  </a:t>
            </a:r>
            <a:endParaRPr lang="es-A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  <a:cs typeface="Arial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cs typeface="Arial" pitchFamily="34" charset="0"/>
              </a:rPr>
              <a:t>LA ESCUELA CATÓLICA para el siglo XXI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0589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10" grpId="0" animBg="1"/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4432468" y="4883971"/>
            <a:ext cx="75733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latin typeface="Candara" panose="020E0502030303020204" pitchFamily="34" charset="0"/>
              </a:rPr>
              <a:t>Oscar Armando Pérez Sayago</a:t>
            </a:r>
          </a:p>
          <a:p>
            <a:r>
              <a:rPr lang="es-ES" b="1" dirty="0" smtClean="0">
                <a:latin typeface="Candara" panose="020E0502030303020204" pitchFamily="34" charset="0"/>
              </a:rPr>
              <a:t>Secretario Adjunto</a:t>
            </a:r>
          </a:p>
          <a:p>
            <a:r>
              <a:rPr lang="es-ES" dirty="0" smtClean="0">
                <a:latin typeface="Candara" panose="020E0502030303020204" pitchFamily="34" charset="0"/>
              </a:rPr>
              <a:t>Correo: oscarp347gmail.com – </a:t>
            </a:r>
            <a:r>
              <a:rPr lang="es-ES" dirty="0" smtClean="0">
                <a:latin typeface="Candara" panose="020E0502030303020204" pitchFamily="34" charset="0"/>
                <a:hlinkClick r:id="rId2"/>
              </a:rPr>
              <a:t>oscar.perez@ciec.edu.co</a:t>
            </a:r>
            <a:endParaRPr lang="es-ES" dirty="0" smtClean="0">
              <a:latin typeface="Candara" panose="020E0502030303020204" pitchFamily="34" charset="0"/>
            </a:endParaRPr>
          </a:p>
          <a:p>
            <a:r>
              <a:rPr lang="es-ES" dirty="0" smtClean="0">
                <a:latin typeface="Candara" panose="020E0502030303020204" pitchFamily="34" charset="0"/>
              </a:rPr>
              <a:t>Bogotá - Colombia</a:t>
            </a:r>
          </a:p>
          <a:p>
            <a:endParaRPr lang="es-ES" dirty="0" smtClean="0">
              <a:latin typeface="Candara" panose="020E0502030303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6600" y="525329"/>
            <a:ext cx="6698716" cy="391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228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56 Anillo"/>
          <p:cNvSpPr/>
          <p:nvPr/>
        </p:nvSpPr>
        <p:spPr>
          <a:xfrm>
            <a:off x="2738414" y="857232"/>
            <a:ext cx="6643734" cy="5786478"/>
          </a:xfrm>
          <a:prstGeom prst="donut">
            <a:avLst>
              <a:gd name="adj" fmla="val 2972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AR">
              <a:solidFill>
                <a:schemeClr val="tx1"/>
              </a:solidFill>
            </a:endParaRPr>
          </a:p>
        </p:txBody>
      </p:sp>
      <p:grpSp>
        <p:nvGrpSpPr>
          <p:cNvPr id="49" name="48 Grupo"/>
          <p:cNvGrpSpPr>
            <a:grpSpLocks/>
          </p:cNvGrpSpPr>
          <p:nvPr/>
        </p:nvGrpSpPr>
        <p:grpSpPr bwMode="auto">
          <a:xfrm>
            <a:off x="1952626" y="4143375"/>
            <a:ext cx="2500313" cy="2357438"/>
            <a:chOff x="428596" y="3786190"/>
            <a:chExt cx="2500330" cy="2357454"/>
          </a:xfrm>
        </p:grpSpPr>
        <p:sp>
          <p:nvSpPr>
            <p:cNvPr id="45" name="44 Anillo"/>
            <p:cNvSpPr/>
            <p:nvPr/>
          </p:nvSpPr>
          <p:spPr>
            <a:xfrm>
              <a:off x="428596" y="3786190"/>
              <a:ext cx="2500330" cy="2357454"/>
            </a:xfrm>
            <a:prstGeom prst="donut">
              <a:avLst>
                <a:gd name="adj" fmla="val 7727"/>
              </a:avLst>
            </a:prstGeom>
            <a:solidFill>
              <a:schemeClr val="accent5">
                <a:lumMod val="50000"/>
              </a:schemeClr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AR">
                <a:solidFill>
                  <a:schemeClr val="tx1"/>
                </a:solidFill>
              </a:endParaRPr>
            </a:p>
          </p:txBody>
        </p:sp>
        <p:pic>
          <p:nvPicPr>
            <p:cNvPr id="18434" name="Picture 2" descr="http://odstatic.com/ojointernet.com/facebook-twitter-logo-combo.pn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0340" r="10846"/>
            <a:stretch>
              <a:fillRect/>
            </a:stretch>
          </p:blipFill>
          <p:spPr bwMode="auto">
            <a:xfrm>
              <a:off x="928662" y="4286256"/>
              <a:ext cx="1571636" cy="1495435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51" name="50 Grupo"/>
          <p:cNvGrpSpPr>
            <a:grpSpLocks/>
          </p:cNvGrpSpPr>
          <p:nvPr/>
        </p:nvGrpSpPr>
        <p:grpSpPr bwMode="auto">
          <a:xfrm>
            <a:off x="7667626" y="714375"/>
            <a:ext cx="2500313" cy="2357438"/>
            <a:chOff x="6143636" y="357166"/>
            <a:chExt cx="2500330" cy="2357454"/>
          </a:xfrm>
        </p:grpSpPr>
        <p:sp>
          <p:nvSpPr>
            <p:cNvPr id="42" name="41 Anillo"/>
            <p:cNvSpPr/>
            <p:nvPr/>
          </p:nvSpPr>
          <p:spPr>
            <a:xfrm>
              <a:off x="6143636" y="357166"/>
              <a:ext cx="2500330" cy="2357454"/>
            </a:xfrm>
            <a:prstGeom prst="donut">
              <a:avLst>
                <a:gd name="adj" fmla="val 7727"/>
              </a:avLst>
            </a:prstGeom>
            <a:solidFill>
              <a:srgbClr val="FFC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AR">
                <a:solidFill>
                  <a:schemeClr val="tx1"/>
                </a:solidFill>
              </a:endParaRPr>
            </a:p>
          </p:txBody>
        </p:sp>
        <p:pic>
          <p:nvPicPr>
            <p:cNvPr id="18436" name="Picture 4" descr="http://upload.wikimedia.org/wikipedia/en/1/10/Internet_Explorer_7_Logo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572264" y="857232"/>
              <a:ext cx="1509723" cy="150972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54" name="53 Grupo"/>
          <p:cNvGrpSpPr>
            <a:grpSpLocks/>
          </p:cNvGrpSpPr>
          <p:nvPr/>
        </p:nvGrpSpPr>
        <p:grpSpPr bwMode="auto">
          <a:xfrm>
            <a:off x="7667626" y="4143375"/>
            <a:ext cx="2500313" cy="2357438"/>
            <a:chOff x="6143636" y="3786190"/>
            <a:chExt cx="2500330" cy="2357454"/>
          </a:xfrm>
        </p:grpSpPr>
        <p:sp>
          <p:nvSpPr>
            <p:cNvPr id="44" name="43 Anillo"/>
            <p:cNvSpPr/>
            <p:nvPr/>
          </p:nvSpPr>
          <p:spPr>
            <a:xfrm>
              <a:off x="6143636" y="3786190"/>
              <a:ext cx="2500330" cy="2357454"/>
            </a:xfrm>
            <a:prstGeom prst="donut">
              <a:avLst>
                <a:gd name="adj" fmla="val 7727"/>
              </a:avLst>
            </a:prstGeom>
            <a:solidFill>
              <a:srgbClr val="FF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AR">
                <a:solidFill>
                  <a:schemeClr val="tx1"/>
                </a:solidFill>
              </a:endParaRPr>
            </a:p>
          </p:txBody>
        </p:sp>
        <p:pic>
          <p:nvPicPr>
            <p:cNvPr id="18440" name="Picture 8" descr="http://www.wihastech.com/files/uploads/2012/06/Sony-PlayStation-Logo.jpg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429388" y="4230693"/>
              <a:ext cx="1698637" cy="155576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56" name="55 Grupo"/>
          <p:cNvGrpSpPr>
            <a:grpSpLocks/>
          </p:cNvGrpSpPr>
          <p:nvPr/>
        </p:nvGrpSpPr>
        <p:grpSpPr bwMode="auto">
          <a:xfrm rot="566300">
            <a:off x="1952626" y="682625"/>
            <a:ext cx="2428875" cy="2357438"/>
            <a:chOff x="428596" y="357166"/>
            <a:chExt cx="2428892" cy="2357454"/>
          </a:xfrm>
        </p:grpSpPr>
        <p:sp>
          <p:nvSpPr>
            <p:cNvPr id="43" name="42 Anillo"/>
            <p:cNvSpPr/>
            <p:nvPr/>
          </p:nvSpPr>
          <p:spPr>
            <a:xfrm flipH="1">
              <a:off x="428596" y="357166"/>
              <a:ext cx="2428892" cy="2357454"/>
            </a:xfrm>
            <a:prstGeom prst="donut">
              <a:avLst>
                <a:gd name="adj" fmla="val 7727"/>
              </a:avLst>
            </a:prstGeom>
            <a:solidFill>
              <a:srgbClr val="00B05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AR">
                <a:solidFill>
                  <a:schemeClr val="tx1"/>
                </a:solidFill>
              </a:endParaRPr>
            </a:p>
          </p:txBody>
        </p:sp>
        <p:pic>
          <p:nvPicPr>
            <p:cNvPr id="18442" name="Picture 10" descr="http://1.bp.blogspot.com/-n65tLJk318U/T2s9YdslvVI/AAAAAAAAWGE/aX6-NcmhkR8/s1600/rastrear-celular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 l="23731" t="12499" r="24999" b="15000"/>
            <a:stretch>
              <a:fillRect/>
            </a:stretch>
          </p:blipFill>
          <p:spPr bwMode="auto">
            <a:xfrm>
              <a:off x="1055091" y="567089"/>
              <a:ext cx="1313477" cy="1857388"/>
            </a:xfrm>
            <a:prstGeom prst="rect">
              <a:avLst/>
            </a:prstGeom>
            <a:noFill/>
          </p:spPr>
        </p:pic>
      </p:grpSp>
      <p:sp>
        <p:nvSpPr>
          <p:cNvPr id="58" name="57 CuadroTexto"/>
          <p:cNvSpPr txBox="1"/>
          <p:nvPr/>
        </p:nvSpPr>
        <p:spPr>
          <a:xfrm>
            <a:off x="1524000" y="1"/>
            <a:ext cx="9144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s-A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</a:t>
            </a:r>
            <a:r>
              <a:rPr lang="es-A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hlinkClick r:id="rId7" action="ppaction://hlinkfile"/>
              </a:rPr>
              <a:t>UNA GENERACIÓN</a:t>
            </a:r>
            <a:r>
              <a:rPr lang="es-AR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hlinkClick r:id="rId7" action="ppaction://hlinkfile"/>
              </a:rPr>
              <a:t> </a:t>
            </a:r>
            <a:r>
              <a:rPr lang="es-A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hlinkClick r:id="rId7" action="ppaction://hlinkfile"/>
              </a:rPr>
              <a:t>INTERACTIVA</a:t>
            </a:r>
            <a:endParaRPr lang="es-A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grpSp>
        <p:nvGrpSpPr>
          <p:cNvPr id="18" name="Group 25"/>
          <p:cNvGrpSpPr>
            <a:grpSpLocks/>
          </p:cNvGrpSpPr>
          <p:nvPr/>
        </p:nvGrpSpPr>
        <p:grpSpPr bwMode="auto">
          <a:xfrm>
            <a:off x="4108452" y="1928802"/>
            <a:ext cx="3702060" cy="2928958"/>
            <a:chOff x="3379" y="890"/>
            <a:chExt cx="1432" cy="1017"/>
          </a:xfrm>
          <a:solidFill>
            <a:schemeClr val="accent5">
              <a:lumMod val="50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grpSp>
          <p:nvGrpSpPr>
            <p:cNvPr id="19" name="Group 9"/>
            <p:cNvGrpSpPr>
              <a:grpSpLocks/>
            </p:cNvGrpSpPr>
            <p:nvPr/>
          </p:nvGrpSpPr>
          <p:grpSpPr bwMode="auto">
            <a:xfrm>
              <a:off x="4014" y="890"/>
              <a:ext cx="797" cy="1011"/>
              <a:chOff x="1296" y="2112"/>
              <a:chExt cx="797" cy="1011"/>
            </a:xfrm>
            <a:grpFill/>
          </p:grpSpPr>
          <p:sp>
            <p:nvSpPr>
              <p:cNvPr id="28" name="Freeform 10"/>
              <p:cNvSpPr>
                <a:spLocks/>
              </p:cNvSpPr>
              <p:nvPr/>
            </p:nvSpPr>
            <p:spPr bwMode="auto">
              <a:xfrm rot="1824941">
                <a:off x="1872" y="2112"/>
                <a:ext cx="221" cy="395"/>
              </a:xfrm>
              <a:custGeom>
                <a:avLst/>
                <a:gdLst>
                  <a:gd name="T0" fmla="*/ 0 w 663"/>
                  <a:gd name="T1" fmla="*/ 0 h 1186"/>
                  <a:gd name="T2" fmla="*/ 0 w 663"/>
                  <a:gd name="T3" fmla="*/ 0 h 1186"/>
                  <a:gd name="T4" fmla="*/ 0 w 663"/>
                  <a:gd name="T5" fmla="*/ 0 h 1186"/>
                  <a:gd name="T6" fmla="*/ 0 w 663"/>
                  <a:gd name="T7" fmla="*/ 0 h 1186"/>
                  <a:gd name="T8" fmla="*/ 0 w 663"/>
                  <a:gd name="T9" fmla="*/ 0 h 1186"/>
                  <a:gd name="T10" fmla="*/ 0 w 663"/>
                  <a:gd name="T11" fmla="*/ 0 h 1186"/>
                  <a:gd name="T12" fmla="*/ 0 w 663"/>
                  <a:gd name="T13" fmla="*/ 0 h 1186"/>
                  <a:gd name="T14" fmla="*/ 0 w 663"/>
                  <a:gd name="T15" fmla="*/ 0 h 1186"/>
                  <a:gd name="T16" fmla="*/ 0 w 663"/>
                  <a:gd name="T17" fmla="*/ 0 h 1186"/>
                  <a:gd name="T18" fmla="*/ 0 w 663"/>
                  <a:gd name="T19" fmla="*/ 0 h 1186"/>
                  <a:gd name="T20" fmla="*/ 0 w 663"/>
                  <a:gd name="T21" fmla="*/ 0 h 1186"/>
                  <a:gd name="T22" fmla="*/ 0 w 663"/>
                  <a:gd name="T23" fmla="*/ 0 h 1186"/>
                  <a:gd name="T24" fmla="*/ 0 w 663"/>
                  <a:gd name="T25" fmla="*/ 0 h 1186"/>
                  <a:gd name="T26" fmla="*/ 0 w 663"/>
                  <a:gd name="T27" fmla="*/ 0 h 1186"/>
                  <a:gd name="T28" fmla="*/ 0 w 663"/>
                  <a:gd name="T29" fmla="*/ 0 h 1186"/>
                  <a:gd name="T30" fmla="*/ 0 w 663"/>
                  <a:gd name="T31" fmla="*/ 0 h 1186"/>
                  <a:gd name="T32" fmla="*/ 0 w 663"/>
                  <a:gd name="T33" fmla="*/ 0 h 1186"/>
                  <a:gd name="T34" fmla="*/ 0 w 663"/>
                  <a:gd name="T35" fmla="*/ 0 h 1186"/>
                  <a:gd name="T36" fmla="*/ 0 w 663"/>
                  <a:gd name="T37" fmla="*/ 0 h 1186"/>
                  <a:gd name="T38" fmla="*/ 0 w 663"/>
                  <a:gd name="T39" fmla="*/ 0 h 1186"/>
                  <a:gd name="T40" fmla="*/ 0 w 663"/>
                  <a:gd name="T41" fmla="*/ 0 h 1186"/>
                  <a:gd name="T42" fmla="*/ 0 w 663"/>
                  <a:gd name="T43" fmla="*/ 0 h 1186"/>
                  <a:gd name="T44" fmla="*/ 0 w 663"/>
                  <a:gd name="T45" fmla="*/ 0 h 1186"/>
                  <a:gd name="T46" fmla="*/ 0 w 663"/>
                  <a:gd name="T47" fmla="*/ 0 h 1186"/>
                  <a:gd name="T48" fmla="*/ 0 w 663"/>
                  <a:gd name="T49" fmla="*/ 0 h 118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663"/>
                  <a:gd name="T76" fmla="*/ 0 h 1186"/>
                  <a:gd name="T77" fmla="*/ 663 w 663"/>
                  <a:gd name="T78" fmla="*/ 1186 h 118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663" h="1186">
                    <a:moveTo>
                      <a:pt x="65" y="1186"/>
                    </a:moveTo>
                    <a:lnTo>
                      <a:pt x="12" y="1172"/>
                    </a:lnTo>
                    <a:lnTo>
                      <a:pt x="0" y="1099"/>
                    </a:lnTo>
                    <a:lnTo>
                      <a:pt x="85" y="961"/>
                    </a:lnTo>
                    <a:lnTo>
                      <a:pt x="203" y="738"/>
                    </a:lnTo>
                    <a:lnTo>
                      <a:pt x="302" y="559"/>
                    </a:lnTo>
                    <a:lnTo>
                      <a:pt x="380" y="342"/>
                    </a:lnTo>
                    <a:lnTo>
                      <a:pt x="486" y="210"/>
                    </a:lnTo>
                    <a:lnTo>
                      <a:pt x="597" y="20"/>
                    </a:lnTo>
                    <a:lnTo>
                      <a:pt x="617" y="0"/>
                    </a:lnTo>
                    <a:lnTo>
                      <a:pt x="656" y="6"/>
                    </a:lnTo>
                    <a:lnTo>
                      <a:pt x="663" y="39"/>
                    </a:lnTo>
                    <a:lnTo>
                      <a:pt x="525" y="210"/>
                    </a:lnTo>
                    <a:lnTo>
                      <a:pt x="518" y="282"/>
                    </a:lnTo>
                    <a:lnTo>
                      <a:pt x="558" y="355"/>
                    </a:lnTo>
                    <a:lnTo>
                      <a:pt x="558" y="420"/>
                    </a:lnTo>
                    <a:lnTo>
                      <a:pt x="518" y="461"/>
                    </a:lnTo>
                    <a:lnTo>
                      <a:pt x="420" y="513"/>
                    </a:lnTo>
                    <a:lnTo>
                      <a:pt x="374" y="527"/>
                    </a:lnTo>
                    <a:lnTo>
                      <a:pt x="353" y="566"/>
                    </a:lnTo>
                    <a:lnTo>
                      <a:pt x="302" y="724"/>
                    </a:lnTo>
                    <a:lnTo>
                      <a:pt x="249" y="869"/>
                    </a:lnTo>
                    <a:lnTo>
                      <a:pt x="184" y="1041"/>
                    </a:lnTo>
                    <a:lnTo>
                      <a:pt x="99" y="1186"/>
                    </a:lnTo>
                    <a:lnTo>
                      <a:pt x="65" y="1186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" name="Freeform 11"/>
              <p:cNvSpPr>
                <a:spLocks/>
              </p:cNvSpPr>
              <p:nvPr/>
            </p:nvSpPr>
            <p:spPr bwMode="auto">
              <a:xfrm>
                <a:off x="1296" y="2459"/>
                <a:ext cx="360" cy="292"/>
              </a:xfrm>
              <a:custGeom>
                <a:avLst/>
                <a:gdLst>
                  <a:gd name="T0" fmla="*/ 216 w 360"/>
                  <a:gd name="T1" fmla="*/ 292 h 292"/>
                  <a:gd name="T2" fmla="*/ 239 w 360"/>
                  <a:gd name="T3" fmla="*/ 290 h 292"/>
                  <a:gd name="T4" fmla="*/ 245 w 360"/>
                  <a:gd name="T5" fmla="*/ 273 h 292"/>
                  <a:gd name="T6" fmla="*/ 251 w 360"/>
                  <a:gd name="T7" fmla="*/ 214 h 292"/>
                  <a:gd name="T8" fmla="*/ 285 w 360"/>
                  <a:gd name="T9" fmla="*/ 145 h 292"/>
                  <a:gd name="T10" fmla="*/ 319 w 360"/>
                  <a:gd name="T11" fmla="*/ 113 h 292"/>
                  <a:gd name="T12" fmla="*/ 360 w 360"/>
                  <a:gd name="T13" fmla="*/ 80 h 292"/>
                  <a:gd name="T14" fmla="*/ 356 w 360"/>
                  <a:gd name="T15" fmla="*/ 57 h 292"/>
                  <a:gd name="T16" fmla="*/ 332 w 360"/>
                  <a:gd name="T17" fmla="*/ 45 h 292"/>
                  <a:gd name="T18" fmla="*/ 302 w 360"/>
                  <a:gd name="T19" fmla="*/ 57 h 292"/>
                  <a:gd name="T20" fmla="*/ 268 w 360"/>
                  <a:gd name="T21" fmla="*/ 90 h 292"/>
                  <a:gd name="T22" fmla="*/ 238 w 360"/>
                  <a:gd name="T23" fmla="*/ 164 h 292"/>
                  <a:gd name="T24" fmla="*/ 224 w 360"/>
                  <a:gd name="T25" fmla="*/ 220 h 292"/>
                  <a:gd name="T26" fmla="*/ 215 w 360"/>
                  <a:gd name="T27" fmla="*/ 250 h 292"/>
                  <a:gd name="T28" fmla="*/ 190 w 360"/>
                  <a:gd name="T29" fmla="*/ 239 h 292"/>
                  <a:gd name="T30" fmla="*/ 161 w 360"/>
                  <a:gd name="T31" fmla="*/ 191 h 292"/>
                  <a:gd name="T32" fmla="*/ 138 w 360"/>
                  <a:gd name="T33" fmla="*/ 123 h 292"/>
                  <a:gd name="T34" fmla="*/ 142 w 360"/>
                  <a:gd name="T35" fmla="*/ 92 h 292"/>
                  <a:gd name="T36" fmla="*/ 155 w 360"/>
                  <a:gd name="T37" fmla="*/ 60 h 292"/>
                  <a:gd name="T38" fmla="*/ 161 w 360"/>
                  <a:gd name="T39" fmla="*/ 36 h 292"/>
                  <a:gd name="T40" fmla="*/ 102 w 360"/>
                  <a:gd name="T41" fmla="*/ 35 h 292"/>
                  <a:gd name="T42" fmla="*/ 44 w 360"/>
                  <a:gd name="T43" fmla="*/ 25 h 292"/>
                  <a:gd name="T44" fmla="*/ 16 w 360"/>
                  <a:gd name="T45" fmla="*/ 0 h 292"/>
                  <a:gd name="T46" fmla="*/ 0 w 360"/>
                  <a:gd name="T47" fmla="*/ 12 h 292"/>
                  <a:gd name="T48" fmla="*/ 21 w 360"/>
                  <a:gd name="T49" fmla="*/ 56 h 292"/>
                  <a:gd name="T50" fmla="*/ 69 w 360"/>
                  <a:gd name="T51" fmla="*/ 61 h 292"/>
                  <a:gd name="T52" fmla="*/ 119 w 360"/>
                  <a:gd name="T53" fmla="*/ 65 h 292"/>
                  <a:gd name="T54" fmla="*/ 121 w 360"/>
                  <a:gd name="T55" fmla="*/ 104 h 292"/>
                  <a:gd name="T56" fmla="*/ 125 w 360"/>
                  <a:gd name="T57" fmla="*/ 148 h 292"/>
                  <a:gd name="T58" fmla="*/ 142 w 360"/>
                  <a:gd name="T59" fmla="*/ 198 h 292"/>
                  <a:gd name="T60" fmla="*/ 164 w 360"/>
                  <a:gd name="T61" fmla="*/ 248 h 292"/>
                  <a:gd name="T62" fmla="*/ 196 w 360"/>
                  <a:gd name="T63" fmla="*/ 281 h 292"/>
                  <a:gd name="T64" fmla="*/ 216 w 360"/>
                  <a:gd name="T65" fmla="*/ 292 h 29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360"/>
                  <a:gd name="T100" fmla="*/ 0 h 292"/>
                  <a:gd name="T101" fmla="*/ 360 w 360"/>
                  <a:gd name="T102" fmla="*/ 292 h 29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360" h="292">
                    <a:moveTo>
                      <a:pt x="216" y="292"/>
                    </a:moveTo>
                    <a:lnTo>
                      <a:pt x="239" y="290"/>
                    </a:lnTo>
                    <a:lnTo>
                      <a:pt x="245" y="273"/>
                    </a:lnTo>
                    <a:lnTo>
                      <a:pt x="251" y="214"/>
                    </a:lnTo>
                    <a:lnTo>
                      <a:pt x="285" y="145"/>
                    </a:lnTo>
                    <a:lnTo>
                      <a:pt x="319" y="113"/>
                    </a:lnTo>
                    <a:lnTo>
                      <a:pt x="360" y="80"/>
                    </a:lnTo>
                    <a:lnTo>
                      <a:pt x="356" y="57"/>
                    </a:lnTo>
                    <a:lnTo>
                      <a:pt x="332" y="45"/>
                    </a:lnTo>
                    <a:lnTo>
                      <a:pt x="302" y="57"/>
                    </a:lnTo>
                    <a:lnTo>
                      <a:pt x="268" y="90"/>
                    </a:lnTo>
                    <a:lnTo>
                      <a:pt x="238" y="164"/>
                    </a:lnTo>
                    <a:lnTo>
                      <a:pt x="224" y="220"/>
                    </a:lnTo>
                    <a:lnTo>
                      <a:pt x="215" y="250"/>
                    </a:lnTo>
                    <a:lnTo>
                      <a:pt x="190" y="239"/>
                    </a:lnTo>
                    <a:lnTo>
                      <a:pt x="161" y="191"/>
                    </a:lnTo>
                    <a:lnTo>
                      <a:pt x="138" y="123"/>
                    </a:lnTo>
                    <a:lnTo>
                      <a:pt x="142" y="92"/>
                    </a:lnTo>
                    <a:lnTo>
                      <a:pt x="155" y="60"/>
                    </a:lnTo>
                    <a:lnTo>
                      <a:pt x="161" y="36"/>
                    </a:lnTo>
                    <a:lnTo>
                      <a:pt x="102" y="35"/>
                    </a:lnTo>
                    <a:lnTo>
                      <a:pt x="44" y="25"/>
                    </a:lnTo>
                    <a:lnTo>
                      <a:pt x="16" y="0"/>
                    </a:lnTo>
                    <a:lnTo>
                      <a:pt x="0" y="12"/>
                    </a:lnTo>
                    <a:lnTo>
                      <a:pt x="21" y="56"/>
                    </a:lnTo>
                    <a:lnTo>
                      <a:pt x="69" y="61"/>
                    </a:lnTo>
                    <a:lnTo>
                      <a:pt x="119" y="65"/>
                    </a:lnTo>
                    <a:lnTo>
                      <a:pt x="121" y="104"/>
                    </a:lnTo>
                    <a:lnTo>
                      <a:pt x="125" y="148"/>
                    </a:lnTo>
                    <a:lnTo>
                      <a:pt x="142" y="198"/>
                    </a:lnTo>
                    <a:lnTo>
                      <a:pt x="164" y="248"/>
                    </a:lnTo>
                    <a:lnTo>
                      <a:pt x="196" y="281"/>
                    </a:lnTo>
                    <a:lnTo>
                      <a:pt x="216" y="29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grpSp>
            <p:nvGrpSpPr>
              <p:cNvPr id="30" name="Group 12"/>
              <p:cNvGrpSpPr>
                <a:grpSpLocks/>
              </p:cNvGrpSpPr>
              <p:nvPr/>
            </p:nvGrpSpPr>
            <p:grpSpPr bwMode="auto">
              <a:xfrm>
                <a:off x="1440" y="2112"/>
                <a:ext cx="495" cy="1011"/>
                <a:chOff x="1440" y="2112"/>
                <a:chExt cx="495" cy="1011"/>
              </a:xfrm>
              <a:grpFill/>
            </p:grpSpPr>
            <p:sp>
              <p:nvSpPr>
                <p:cNvPr id="31" name="Freeform 13"/>
                <p:cNvSpPr>
                  <a:spLocks/>
                </p:cNvSpPr>
                <p:nvPr/>
              </p:nvSpPr>
              <p:spPr bwMode="auto">
                <a:xfrm>
                  <a:off x="1440" y="2731"/>
                  <a:ext cx="265" cy="392"/>
                </a:xfrm>
                <a:custGeom>
                  <a:avLst/>
                  <a:gdLst>
                    <a:gd name="T0" fmla="*/ 144 w 265"/>
                    <a:gd name="T1" fmla="*/ 53 h 392"/>
                    <a:gd name="T2" fmla="*/ 186 w 265"/>
                    <a:gd name="T3" fmla="*/ 20 h 392"/>
                    <a:gd name="T4" fmla="*/ 226 w 265"/>
                    <a:gd name="T5" fmla="*/ 0 h 392"/>
                    <a:gd name="T6" fmla="*/ 252 w 265"/>
                    <a:gd name="T7" fmla="*/ 3 h 392"/>
                    <a:gd name="T8" fmla="*/ 265 w 265"/>
                    <a:gd name="T9" fmla="*/ 20 h 392"/>
                    <a:gd name="T10" fmla="*/ 265 w 265"/>
                    <a:gd name="T11" fmla="*/ 38 h 392"/>
                    <a:gd name="T12" fmla="*/ 257 w 265"/>
                    <a:gd name="T13" fmla="*/ 58 h 392"/>
                    <a:gd name="T14" fmla="*/ 230 w 265"/>
                    <a:gd name="T15" fmla="*/ 70 h 392"/>
                    <a:gd name="T16" fmla="*/ 175 w 265"/>
                    <a:gd name="T17" fmla="*/ 98 h 392"/>
                    <a:gd name="T18" fmla="*/ 142 w 265"/>
                    <a:gd name="T19" fmla="*/ 133 h 392"/>
                    <a:gd name="T20" fmla="*/ 120 w 265"/>
                    <a:gd name="T21" fmla="*/ 174 h 392"/>
                    <a:gd name="T22" fmla="*/ 115 w 265"/>
                    <a:gd name="T23" fmla="*/ 198 h 392"/>
                    <a:gd name="T24" fmla="*/ 144 w 265"/>
                    <a:gd name="T25" fmla="*/ 228 h 392"/>
                    <a:gd name="T26" fmla="*/ 175 w 265"/>
                    <a:gd name="T27" fmla="*/ 272 h 392"/>
                    <a:gd name="T28" fmla="*/ 197 w 265"/>
                    <a:gd name="T29" fmla="*/ 311 h 392"/>
                    <a:gd name="T30" fmla="*/ 203 w 265"/>
                    <a:gd name="T31" fmla="*/ 336 h 392"/>
                    <a:gd name="T32" fmla="*/ 203 w 265"/>
                    <a:gd name="T33" fmla="*/ 351 h 392"/>
                    <a:gd name="T34" fmla="*/ 188 w 265"/>
                    <a:gd name="T35" fmla="*/ 361 h 392"/>
                    <a:gd name="T36" fmla="*/ 142 w 265"/>
                    <a:gd name="T37" fmla="*/ 363 h 392"/>
                    <a:gd name="T38" fmla="*/ 72 w 265"/>
                    <a:gd name="T39" fmla="*/ 377 h 392"/>
                    <a:gd name="T40" fmla="*/ 60 w 265"/>
                    <a:gd name="T41" fmla="*/ 391 h 392"/>
                    <a:gd name="T42" fmla="*/ 49 w 265"/>
                    <a:gd name="T43" fmla="*/ 392 h 392"/>
                    <a:gd name="T44" fmla="*/ 0 w 265"/>
                    <a:gd name="T45" fmla="*/ 377 h 392"/>
                    <a:gd name="T46" fmla="*/ 0 w 265"/>
                    <a:gd name="T47" fmla="*/ 363 h 392"/>
                    <a:gd name="T48" fmla="*/ 21 w 265"/>
                    <a:gd name="T49" fmla="*/ 351 h 392"/>
                    <a:gd name="T50" fmla="*/ 109 w 265"/>
                    <a:gd name="T51" fmla="*/ 336 h 392"/>
                    <a:gd name="T52" fmla="*/ 155 w 265"/>
                    <a:gd name="T53" fmla="*/ 341 h 392"/>
                    <a:gd name="T54" fmla="*/ 177 w 265"/>
                    <a:gd name="T55" fmla="*/ 341 h 392"/>
                    <a:gd name="T56" fmla="*/ 183 w 265"/>
                    <a:gd name="T57" fmla="*/ 333 h 392"/>
                    <a:gd name="T58" fmla="*/ 164 w 265"/>
                    <a:gd name="T59" fmla="*/ 296 h 392"/>
                    <a:gd name="T60" fmla="*/ 126 w 265"/>
                    <a:gd name="T61" fmla="*/ 248 h 392"/>
                    <a:gd name="T62" fmla="*/ 98 w 265"/>
                    <a:gd name="T63" fmla="*/ 214 h 392"/>
                    <a:gd name="T64" fmla="*/ 87 w 265"/>
                    <a:gd name="T65" fmla="*/ 194 h 392"/>
                    <a:gd name="T66" fmla="*/ 87 w 265"/>
                    <a:gd name="T67" fmla="*/ 164 h 392"/>
                    <a:gd name="T68" fmla="*/ 106 w 265"/>
                    <a:gd name="T69" fmla="*/ 114 h 392"/>
                    <a:gd name="T70" fmla="*/ 122 w 265"/>
                    <a:gd name="T71" fmla="*/ 83 h 392"/>
                    <a:gd name="T72" fmla="*/ 144 w 265"/>
                    <a:gd name="T73" fmla="*/ 53 h 392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265"/>
                    <a:gd name="T112" fmla="*/ 0 h 392"/>
                    <a:gd name="T113" fmla="*/ 265 w 265"/>
                    <a:gd name="T114" fmla="*/ 392 h 392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265" h="392">
                      <a:moveTo>
                        <a:pt x="144" y="53"/>
                      </a:moveTo>
                      <a:lnTo>
                        <a:pt x="186" y="20"/>
                      </a:lnTo>
                      <a:lnTo>
                        <a:pt x="226" y="0"/>
                      </a:lnTo>
                      <a:lnTo>
                        <a:pt x="252" y="3"/>
                      </a:lnTo>
                      <a:lnTo>
                        <a:pt x="265" y="20"/>
                      </a:lnTo>
                      <a:lnTo>
                        <a:pt x="265" y="38"/>
                      </a:lnTo>
                      <a:lnTo>
                        <a:pt x="257" y="58"/>
                      </a:lnTo>
                      <a:lnTo>
                        <a:pt x="230" y="70"/>
                      </a:lnTo>
                      <a:lnTo>
                        <a:pt x="175" y="98"/>
                      </a:lnTo>
                      <a:lnTo>
                        <a:pt x="142" y="133"/>
                      </a:lnTo>
                      <a:lnTo>
                        <a:pt x="120" y="174"/>
                      </a:lnTo>
                      <a:lnTo>
                        <a:pt x="115" y="198"/>
                      </a:lnTo>
                      <a:lnTo>
                        <a:pt x="144" y="228"/>
                      </a:lnTo>
                      <a:lnTo>
                        <a:pt x="175" y="272"/>
                      </a:lnTo>
                      <a:lnTo>
                        <a:pt x="197" y="311"/>
                      </a:lnTo>
                      <a:lnTo>
                        <a:pt x="203" y="336"/>
                      </a:lnTo>
                      <a:lnTo>
                        <a:pt x="203" y="351"/>
                      </a:lnTo>
                      <a:lnTo>
                        <a:pt x="188" y="361"/>
                      </a:lnTo>
                      <a:lnTo>
                        <a:pt x="142" y="363"/>
                      </a:lnTo>
                      <a:lnTo>
                        <a:pt x="72" y="377"/>
                      </a:lnTo>
                      <a:lnTo>
                        <a:pt x="60" y="391"/>
                      </a:lnTo>
                      <a:lnTo>
                        <a:pt x="49" y="392"/>
                      </a:lnTo>
                      <a:lnTo>
                        <a:pt x="0" y="377"/>
                      </a:lnTo>
                      <a:lnTo>
                        <a:pt x="0" y="363"/>
                      </a:lnTo>
                      <a:lnTo>
                        <a:pt x="21" y="351"/>
                      </a:lnTo>
                      <a:lnTo>
                        <a:pt x="109" y="336"/>
                      </a:lnTo>
                      <a:lnTo>
                        <a:pt x="155" y="341"/>
                      </a:lnTo>
                      <a:lnTo>
                        <a:pt x="177" y="341"/>
                      </a:lnTo>
                      <a:lnTo>
                        <a:pt x="183" y="333"/>
                      </a:lnTo>
                      <a:lnTo>
                        <a:pt x="164" y="296"/>
                      </a:lnTo>
                      <a:lnTo>
                        <a:pt x="126" y="248"/>
                      </a:lnTo>
                      <a:lnTo>
                        <a:pt x="98" y="214"/>
                      </a:lnTo>
                      <a:lnTo>
                        <a:pt x="87" y="194"/>
                      </a:lnTo>
                      <a:lnTo>
                        <a:pt x="87" y="164"/>
                      </a:lnTo>
                      <a:lnTo>
                        <a:pt x="106" y="114"/>
                      </a:lnTo>
                      <a:lnTo>
                        <a:pt x="122" y="83"/>
                      </a:lnTo>
                      <a:lnTo>
                        <a:pt x="144" y="5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2" name="Freeform 14"/>
                <p:cNvSpPr>
                  <a:spLocks/>
                </p:cNvSpPr>
                <p:nvPr/>
              </p:nvSpPr>
              <p:spPr bwMode="auto">
                <a:xfrm>
                  <a:off x="1536" y="2112"/>
                  <a:ext cx="206" cy="283"/>
                </a:xfrm>
                <a:custGeom>
                  <a:avLst/>
                  <a:gdLst>
                    <a:gd name="T0" fmla="*/ 42 w 206"/>
                    <a:gd name="T1" fmla="*/ 229 h 283"/>
                    <a:gd name="T2" fmla="*/ 66 w 206"/>
                    <a:gd name="T3" fmla="*/ 254 h 283"/>
                    <a:gd name="T4" fmla="*/ 104 w 206"/>
                    <a:gd name="T5" fmla="*/ 277 h 283"/>
                    <a:gd name="T6" fmla="*/ 137 w 206"/>
                    <a:gd name="T7" fmla="*/ 283 h 283"/>
                    <a:gd name="T8" fmla="*/ 162 w 206"/>
                    <a:gd name="T9" fmla="*/ 277 h 283"/>
                    <a:gd name="T10" fmla="*/ 192 w 206"/>
                    <a:gd name="T11" fmla="*/ 258 h 283"/>
                    <a:gd name="T12" fmla="*/ 203 w 206"/>
                    <a:gd name="T13" fmla="*/ 217 h 283"/>
                    <a:gd name="T14" fmla="*/ 206 w 206"/>
                    <a:gd name="T15" fmla="*/ 187 h 283"/>
                    <a:gd name="T16" fmla="*/ 197 w 206"/>
                    <a:gd name="T17" fmla="*/ 159 h 283"/>
                    <a:gd name="T18" fmla="*/ 180 w 206"/>
                    <a:gd name="T19" fmla="*/ 125 h 283"/>
                    <a:gd name="T20" fmla="*/ 164 w 206"/>
                    <a:gd name="T21" fmla="*/ 95 h 283"/>
                    <a:gd name="T22" fmla="*/ 162 w 206"/>
                    <a:gd name="T23" fmla="*/ 88 h 283"/>
                    <a:gd name="T24" fmla="*/ 169 w 206"/>
                    <a:gd name="T25" fmla="*/ 53 h 283"/>
                    <a:gd name="T26" fmla="*/ 192 w 206"/>
                    <a:gd name="T27" fmla="*/ 18 h 283"/>
                    <a:gd name="T28" fmla="*/ 195 w 206"/>
                    <a:gd name="T29" fmla="*/ 8 h 283"/>
                    <a:gd name="T30" fmla="*/ 184 w 206"/>
                    <a:gd name="T31" fmla="*/ 0 h 283"/>
                    <a:gd name="T32" fmla="*/ 169 w 206"/>
                    <a:gd name="T33" fmla="*/ 0 h 283"/>
                    <a:gd name="T34" fmla="*/ 154 w 206"/>
                    <a:gd name="T35" fmla="*/ 45 h 283"/>
                    <a:gd name="T36" fmla="*/ 146 w 206"/>
                    <a:gd name="T37" fmla="*/ 74 h 283"/>
                    <a:gd name="T38" fmla="*/ 126 w 206"/>
                    <a:gd name="T39" fmla="*/ 55 h 283"/>
                    <a:gd name="T40" fmla="*/ 109 w 206"/>
                    <a:gd name="T41" fmla="*/ 40 h 283"/>
                    <a:gd name="T42" fmla="*/ 75 w 206"/>
                    <a:gd name="T43" fmla="*/ 28 h 283"/>
                    <a:gd name="T44" fmla="*/ 49 w 206"/>
                    <a:gd name="T45" fmla="*/ 28 h 283"/>
                    <a:gd name="T46" fmla="*/ 11 w 206"/>
                    <a:gd name="T47" fmla="*/ 45 h 283"/>
                    <a:gd name="T48" fmla="*/ 0 w 206"/>
                    <a:gd name="T49" fmla="*/ 93 h 283"/>
                    <a:gd name="T50" fmla="*/ 9 w 206"/>
                    <a:gd name="T51" fmla="*/ 154 h 283"/>
                    <a:gd name="T52" fmla="*/ 26 w 206"/>
                    <a:gd name="T53" fmla="*/ 212 h 283"/>
                    <a:gd name="T54" fmla="*/ 42 w 206"/>
                    <a:gd name="T55" fmla="*/ 229 h 283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w 206"/>
                    <a:gd name="T85" fmla="*/ 0 h 283"/>
                    <a:gd name="T86" fmla="*/ 206 w 206"/>
                    <a:gd name="T87" fmla="*/ 283 h 283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T84" t="T85" r="T86" b="T87"/>
                  <a:pathLst>
                    <a:path w="206" h="283">
                      <a:moveTo>
                        <a:pt x="42" y="229"/>
                      </a:moveTo>
                      <a:lnTo>
                        <a:pt x="66" y="254"/>
                      </a:lnTo>
                      <a:lnTo>
                        <a:pt x="104" y="277"/>
                      </a:lnTo>
                      <a:lnTo>
                        <a:pt x="137" y="283"/>
                      </a:lnTo>
                      <a:lnTo>
                        <a:pt x="162" y="277"/>
                      </a:lnTo>
                      <a:lnTo>
                        <a:pt x="192" y="258"/>
                      </a:lnTo>
                      <a:lnTo>
                        <a:pt x="203" y="217"/>
                      </a:lnTo>
                      <a:lnTo>
                        <a:pt x="206" y="187"/>
                      </a:lnTo>
                      <a:lnTo>
                        <a:pt x="197" y="159"/>
                      </a:lnTo>
                      <a:lnTo>
                        <a:pt x="180" y="125"/>
                      </a:lnTo>
                      <a:lnTo>
                        <a:pt x="164" y="95"/>
                      </a:lnTo>
                      <a:lnTo>
                        <a:pt x="162" y="88"/>
                      </a:lnTo>
                      <a:lnTo>
                        <a:pt x="169" y="53"/>
                      </a:lnTo>
                      <a:lnTo>
                        <a:pt x="192" y="18"/>
                      </a:lnTo>
                      <a:lnTo>
                        <a:pt x="195" y="8"/>
                      </a:lnTo>
                      <a:lnTo>
                        <a:pt x="184" y="0"/>
                      </a:lnTo>
                      <a:lnTo>
                        <a:pt x="169" y="0"/>
                      </a:lnTo>
                      <a:lnTo>
                        <a:pt x="154" y="45"/>
                      </a:lnTo>
                      <a:lnTo>
                        <a:pt x="146" y="74"/>
                      </a:lnTo>
                      <a:lnTo>
                        <a:pt x="126" y="55"/>
                      </a:lnTo>
                      <a:lnTo>
                        <a:pt x="109" y="40"/>
                      </a:lnTo>
                      <a:lnTo>
                        <a:pt x="75" y="28"/>
                      </a:lnTo>
                      <a:lnTo>
                        <a:pt x="49" y="28"/>
                      </a:lnTo>
                      <a:lnTo>
                        <a:pt x="11" y="45"/>
                      </a:lnTo>
                      <a:lnTo>
                        <a:pt x="0" y="93"/>
                      </a:lnTo>
                      <a:lnTo>
                        <a:pt x="9" y="154"/>
                      </a:lnTo>
                      <a:lnTo>
                        <a:pt x="26" y="212"/>
                      </a:lnTo>
                      <a:lnTo>
                        <a:pt x="42" y="22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3" name="Freeform 15"/>
                <p:cNvSpPr>
                  <a:spLocks/>
                </p:cNvSpPr>
                <p:nvPr/>
              </p:nvSpPr>
              <p:spPr bwMode="auto">
                <a:xfrm>
                  <a:off x="1648" y="2417"/>
                  <a:ext cx="187" cy="374"/>
                </a:xfrm>
                <a:custGeom>
                  <a:avLst/>
                  <a:gdLst>
                    <a:gd name="T0" fmla="*/ 44 w 187"/>
                    <a:gd name="T1" fmla="*/ 30 h 374"/>
                    <a:gd name="T2" fmla="*/ 64 w 187"/>
                    <a:gd name="T3" fmla="*/ 8 h 374"/>
                    <a:gd name="T4" fmla="*/ 103 w 187"/>
                    <a:gd name="T5" fmla="*/ 0 h 374"/>
                    <a:gd name="T6" fmla="*/ 135 w 187"/>
                    <a:gd name="T7" fmla="*/ 8 h 374"/>
                    <a:gd name="T8" fmla="*/ 153 w 187"/>
                    <a:gd name="T9" fmla="*/ 20 h 374"/>
                    <a:gd name="T10" fmla="*/ 168 w 187"/>
                    <a:gd name="T11" fmla="*/ 44 h 374"/>
                    <a:gd name="T12" fmla="*/ 181 w 187"/>
                    <a:gd name="T13" fmla="*/ 88 h 374"/>
                    <a:gd name="T14" fmla="*/ 187 w 187"/>
                    <a:gd name="T15" fmla="*/ 135 h 374"/>
                    <a:gd name="T16" fmla="*/ 187 w 187"/>
                    <a:gd name="T17" fmla="*/ 219 h 374"/>
                    <a:gd name="T18" fmla="*/ 168 w 187"/>
                    <a:gd name="T19" fmla="*/ 292 h 374"/>
                    <a:gd name="T20" fmla="*/ 141 w 187"/>
                    <a:gd name="T21" fmla="*/ 334 h 374"/>
                    <a:gd name="T22" fmla="*/ 113 w 187"/>
                    <a:gd name="T23" fmla="*/ 357 h 374"/>
                    <a:gd name="T24" fmla="*/ 83 w 187"/>
                    <a:gd name="T25" fmla="*/ 374 h 374"/>
                    <a:gd name="T26" fmla="*/ 39 w 187"/>
                    <a:gd name="T27" fmla="*/ 372 h 374"/>
                    <a:gd name="T28" fmla="*/ 4 w 187"/>
                    <a:gd name="T29" fmla="*/ 347 h 374"/>
                    <a:gd name="T30" fmla="*/ 0 w 187"/>
                    <a:gd name="T31" fmla="*/ 317 h 374"/>
                    <a:gd name="T32" fmla="*/ 17 w 187"/>
                    <a:gd name="T33" fmla="*/ 273 h 374"/>
                    <a:gd name="T34" fmla="*/ 32 w 187"/>
                    <a:gd name="T35" fmla="*/ 223 h 374"/>
                    <a:gd name="T36" fmla="*/ 37 w 187"/>
                    <a:gd name="T37" fmla="*/ 158 h 374"/>
                    <a:gd name="T38" fmla="*/ 28 w 187"/>
                    <a:gd name="T39" fmla="*/ 103 h 374"/>
                    <a:gd name="T40" fmla="*/ 28 w 187"/>
                    <a:gd name="T41" fmla="*/ 63 h 374"/>
                    <a:gd name="T42" fmla="*/ 44 w 187"/>
                    <a:gd name="T43" fmla="*/ 30 h 374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187"/>
                    <a:gd name="T67" fmla="*/ 0 h 374"/>
                    <a:gd name="T68" fmla="*/ 187 w 187"/>
                    <a:gd name="T69" fmla="*/ 374 h 374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187" h="374">
                      <a:moveTo>
                        <a:pt x="44" y="30"/>
                      </a:moveTo>
                      <a:lnTo>
                        <a:pt x="64" y="8"/>
                      </a:lnTo>
                      <a:lnTo>
                        <a:pt x="103" y="0"/>
                      </a:lnTo>
                      <a:lnTo>
                        <a:pt x="135" y="8"/>
                      </a:lnTo>
                      <a:lnTo>
                        <a:pt x="153" y="20"/>
                      </a:lnTo>
                      <a:lnTo>
                        <a:pt x="168" y="44"/>
                      </a:lnTo>
                      <a:lnTo>
                        <a:pt x="181" y="88"/>
                      </a:lnTo>
                      <a:lnTo>
                        <a:pt x="187" y="135"/>
                      </a:lnTo>
                      <a:lnTo>
                        <a:pt x="187" y="219"/>
                      </a:lnTo>
                      <a:lnTo>
                        <a:pt x="168" y="292"/>
                      </a:lnTo>
                      <a:lnTo>
                        <a:pt x="141" y="334"/>
                      </a:lnTo>
                      <a:lnTo>
                        <a:pt x="113" y="357"/>
                      </a:lnTo>
                      <a:lnTo>
                        <a:pt x="83" y="374"/>
                      </a:lnTo>
                      <a:lnTo>
                        <a:pt x="39" y="372"/>
                      </a:lnTo>
                      <a:lnTo>
                        <a:pt x="4" y="347"/>
                      </a:lnTo>
                      <a:lnTo>
                        <a:pt x="0" y="317"/>
                      </a:lnTo>
                      <a:lnTo>
                        <a:pt x="17" y="273"/>
                      </a:lnTo>
                      <a:lnTo>
                        <a:pt x="32" y="223"/>
                      </a:lnTo>
                      <a:lnTo>
                        <a:pt x="37" y="158"/>
                      </a:lnTo>
                      <a:lnTo>
                        <a:pt x="28" y="103"/>
                      </a:lnTo>
                      <a:lnTo>
                        <a:pt x="28" y="63"/>
                      </a:lnTo>
                      <a:lnTo>
                        <a:pt x="44" y="3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4" name="Freeform 16"/>
                <p:cNvSpPr>
                  <a:spLocks/>
                </p:cNvSpPr>
                <p:nvPr/>
              </p:nvSpPr>
              <p:spPr bwMode="auto">
                <a:xfrm>
                  <a:off x="1720" y="2749"/>
                  <a:ext cx="215" cy="369"/>
                </a:xfrm>
                <a:custGeom>
                  <a:avLst/>
                  <a:gdLst>
                    <a:gd name="T0" fmla="*/ 71 w 215"/>
                    <a:gd name="T1" fmla="*/ 16 h 369"/>
                    <a:gd name="T2" fmla="*/ 46 w 215"/>
                    <a:gd name="T3" fmla="*/ 0 h 369"/>
                    <a:gd name="T4" fmla="*/ 13 w 215"/>
                    <a:gd name="T5" fmla="*/ 0 h 369"/>
                    <a:gd name="T6" fmla="*/ 0 w 215"/>
                    <a:gd name="T7" fmla="*/ 21 h 369"/>
                    <a:gd name="T8" fmla="*/ 6 w 215"/>
                    <a:gd name="T9" fmla="*/ 50 h 369"/>
                    <a:gd name="T10" fmla="*/ 35 w 215"/>
                    <a:gd name="T11" fmla="*/ 80 h 369"/>
                    <a:gd name="T12" fmla="*/ 95 w 215"/>
                    <a:gd name="T13" fmla="*/ 107 h 369"/>
                    <a:gd name="T14" fmla="*/ 165 w 215"/>
                    <a:gd name="T15" fmla="*/ 164 h 369"/>
                    <a:gd name="T16" fmla="*/ 176 w 215"/>
                    <a:gd name="T17" fmla="*/ 189 h 369"/>
                    <a:gd name="T18" fmla="*/ 170 w 215"/>
                    <a:gd name="T19" fmla="*/ 201 h 369"/>
                    <a:gd name="T20" fmla="*/ 117 w 215"/>
                    <a:gd name="T21" fmla="*/ 238 h 369"/>
                    <a:gd name="T22" fmla="*/ 55 w 215"/>
                    <a:gd name="T23" fmla="*/ 284 h 369"/>
                    <a:gd name="T24" fmla="*/ 40 w 215"/>
                    <a:gd name="T25" fmla="*/ 303 h 369"/>
                    <a:gd name="T26" fmla="*/ 40 w 215"/>
                    <a:gd name="T27" fmla="*/ 323 h 369"/>
                    <a:gd name="T28" fmla="*/ 88 w 215"/>
                    <a:gd name="T29" fmla="*/ 345 h 369"/>
                    <a:gd name="T30" fmla="*/ 161 w 215"/>
                    <a:gd name="T31" fmla="*/ 369 h 369"/>
                    <a:gd name="T32" fmla="*/ 187 w 215"/>
                    <a:gd name="T33" fmla="*/ 369 h 369"/>
                    <a:gd name="T34" fmla="*/ 215 w 215"/>
                    <a:gd name="T35" fmla="*/ 353 h 369"/>
                    <a:gd name="T36" fmla="*/ 215 w 215"/>
                    <a:gd name="T37" fmla="*/ 340 h 369"/>
                    <a:gd name="T38" fmla="*/ 194 w 215"/>
                    <a:gd name="T39" fmla="*/ 333 h 369"/>
                    <a:gd name="T40" fmla="*/ 100 w 215"/>
                    <a:gd name="T41" fmla="*/ 323 h 369"/>
                    <a:gd name="T42" fmla="*/ 66 w 215"/>
                    <a:gd name="T43" fmla="*/ 315 h 369"/>
                    <a:gd name="T44" fmla="*/ 62 w 215"/>
                    <a:gd name="T45" fmla="*/ 300 h 369"/>
                    <a:gd name="T46" fmla="*/ 122 w 215"/>
                    <a:gd name="T47" fmla="*/ 259 h 369"/>
                    <a:gd name="T48" fmla="*/ 189 w 215"/>
                    <a:gd name="T49" fmla="*/ 219 h 369"/>
                    <a:gd name="T50" fmla="*/ 203 w 215"/>
                    <a:gd name="T51" fmla="*/ 204 h 369"/>
                    <a:gd name="T52" fmla="*/ 209 w 215"/>
                    <a:gd name="T53" fmla="*/ 184 h 369"/>
                    <a:gd name="T54" fmla="*/ 203 w 215"/>
                    <a:gd name="T55" fmla="*/ 156 h 369"/>
                    <a:gd name="T56" fmla="*/ 183 w 215"/>
                    <a:gd name="T57" fmla="*/ 135 h 369"/>
                    <a:gd name="T58" fmla="*/ 117 w 215"/>
                    <a:gd name="T59" fmla="*/ 62 h 369"/>
                    <a:gd name="T60" fmla="*/ 71 w 215"/>
                    <a:gd name="T61" fmla="*/ 16 h 369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215"/>
                    <a:gd name="T94" fmla="*/ 0 h 369"/>
                    <a:gd name="T95" fmla="*/ 215 w 215"/>
                    <a:gd name="T96" fmla="*/ 369 h 369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215" h="369">
                      <a:moveTo>
                        <a:pt x="71" y="16"/>
                      </a:moveTo>
                      <a:lnTo>
                        <a:pt x="46" y="0"/>
                      </a:lnTo>
                      <a:lnTo>
                        <a:pt x="13" y="0"/>
                      </a:lnTo>
                      <a:lnTo>
                        <a:pt x="0" y="21"/>
                      </a:lnTo>
                      <a:lnTo>
                        <a:pt x="6" y="50"/>
                      </a:lnTo>
                      <a:lnTo>
                        <a:pt x="35" y="80"/>
                      </a:lnTo>
                      <a:lnTo>
                        <a:pt x="95" y="107"/>
                      </a:lnTo>
                      <a:lnTo>
                        <a:pt x="165" y="164"/>
                      </a:lnTo>
                      <a:lnTo>
                        <a:pt x="176" y="189"/>
                      </a:lnTo>
                      <a:lnTo>
                        <a:pt x="170" y="201"/>
                      </a:lnTo>
                      <a:lnTo>
                        <a:pt x="117" y="238"/>
                      </a:lnTo>
                      <a:lnTo>
                        <a:pt x="55" y="284"/>
                      </a:lnTo>
                      <a:lnTo>
                        <a:pt x="40" y="303"/>
                      </a:lnTo>
                      <a:lnTo>
                        <a:pt x="40" y="323"/>
                      </a:lnTo>
                      <a:lnTo>
                        <a:pt x="88" y="345"/>
                      </a:lnTo>
                      <a:lnTo>
                        <a:pt x="161" y="369"/>
                      </a:lnTo>
                      <a:lnTo>
                        <a:pt x="187" y="369"/>
                      </a:lnTo>
                      <a:lnTo>
                        <a:pt x="215" y="353"/>
                      </a:lnTo>
                      <a:lnTo>
                        <a:pt x="215" y="340"/>
                      </a:lnTo>
                      <a:lnTo>
                        <a:pt x="194" y="333"/>
                      </a:lnTo>
                      <a:lnTo>
                        <a:pt x="100" y="323"/>
                      </a:lnTo>
                      <a:lnTo>
                        <a:pt x="66" y="315"/>
                      </a:lnTo>
                      <a:lnTo>
                        <a:pt x="62" y="300"/>
                      </a:lnTo>
                      <a:lnTo>
                        <a:pt x="122" y="259"/>
                      </a:lnTo>
                      <a:lnTo>
                        <a:pt x="189" y="219"/>
                      </a:lnTo>
                      <a:lnTo>
                        <a:pt x="203" y="204"/>
                      </a:lnTo>
                      <a:lnTo>
                        <a:pt x="209" y="184"/>
                      </a:lnTo>
                      <a:lnTo>
                        <a:pt x="203" y="156"/>
                      </a:lnTo>
                      <a:lnTo>
                        <a:pt x="183" y="135"/>
                      </a:lnTo>
                      <a:lnTo>
                        <a:pt x="117" y="62"/>
                      </a:lnTo>
                      <a:lnTo>
                        <a:pt x="71" y="1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</p:grpSp>
        <p:grpSp>
          <p:nvGrpSpPr>
            <p:cNvPr id="20" name="Group 17"/>
            <p:cNvGrpSpPr>
              <a:grpSpLocks/>
            </p:cNvGrpSpPr>
            <p:nvPr/>
          </p:nvGrpSpPr>
          <p:grpSpPr bwMode="auto">
            <a:xfrm>
              <a:off x="3379" y="935"/>
              <a:ext cx="816" cy="972"/>
              <a:chOff x="2112" y="903"/>
              <a:chExt cx="816" cy="972"/>
            </a:xfrm>
            <a:grpFill/>
          </p:grpSpPr>
          <p:sp>
            <p:nvSpPr>
              <p:cNvPr id="21" name="Freeform 18"/>
              <p:cNvSpPr>
                <a:spLocks/>
              </p:cNvSpPr>
              <p:nvPr/>
            </p:nvSpPr>
            <p:spPr bwMode="auto">
              <a:xfrm rot="-9747908">
                <a:off x="2112" y="1141"/>
                <a:ext cx="317" cy="395"/>
              </a:xfrm>
              <a:custGeom>
                <a:avLst/>
                <a:gdLst>
                  <a:gd name="T0" fmla="*/ 0 w 663"/>
                  <a:gd name="T1" fmla="*/ 0 h 1186"/>
                  <a:gd name="T2" fmla="*/ 0 w 663"/>
                  <a:gd name="T3" fmla="*/ 0 h 1186"/>
                  <a:gd name="T4" fmla="*/ 0 w 663"/>
                  <a:gd name="T5" fmla="*/ 0 h 1186"/>
                  <a:gd name="T6" fmla="*/ 0 w 663"/>
                  <a:gd name="T7" fmla="*/ 0 h 1186"/>
                  <a:gd name="T8" fmla="*/ 0 w 663"/>
                  <a:gd name="T9" fmla="*/ 0 h 1186"/>
                  <a:gd name="T10" fmla="*/ 0 w 663"/>
                  <a:gd name="T11" fmla="*/ 0 h 1186"/>
                  <a:gd name="T12" fmla="*/ 0 w 663"/>
                  <a:gd name="T13" fmla="*/ 0 h 1186"/>
                  <a:gd name="T14" fmla="*/ 0 w 663"/>
                  <a:gd name="T15" fmla="*/ 0 h 1186"/>
                  <a:gd name="T16" fmla="*/ 0 w 663"/>
                  <a:gd name="T17" fmla="*/ 0 h 1186"/>
                  <a:gd name="T18" fmla="*/ 0 w 663"/>
                  <a:gd name="T19" fmla="*/ 0 h 1186"/>
                  <a:gd name="T20" fmla="*/ 0 w 663"/>
                  <a:gd name="T21" fmla="*/ 0 h 1186"/>
                  <a:gd name="T22" fmla="*/ 0 w 663"/>
                  <a:gd name="T23" fmla="*/ 0 h 1186"/>
                  <a:gd name="T24" fmla="*/ 0 w 663"/>
                  <a:gd name="T25" fmla="*/ 0 h 1186"/>
                  <a:gd name="T26" fmla="*/ 0 w 663"/>
                  <a:gd name="T27" fmla="*/ 0 h 1186"/>
                  <a:gd name="T28" fmla="*/ 0 w 663"/>
                  <a:gd name="T29" fmla="*/ 0 h 1186"/>
                  <a:gd name="T30" fmla="*/ 0 w 663"/>
                  <a:gd name="T31" fmla="*/ 0 h 1186"/>
                  <a:gd name="T32" fmla="*/ 0 w 663"/>
                  <a:gd name="T33" fmla="*/ 0 h 1186"/>
                  <a:gd name="T34" fmla="*/ 0 w 663"/>
                  <a:gd name="T35" fmla="*/ 0 h 1186"/>
                  <a:gd name="T36" fmla="*/ 0 w 663"/>
                  <a:gd name="T37" fmla="*/ 0 h 1186"/>
                  <a:gd name="T38" fmla="*/ 0 w 663"/>
                  <a:gd name="T39" fmla="*/ 0 h 1186"/>
                  <a:gd name="T40" fmla="*/ 0 w 663"/>
                  <a:gd name="T41" fmla="*/ 0 h 1186"/>
                  <a:gd name="T42" fmla="*/ 0 w 663"/>
                  <a:gd name="T43" fmla="*/ 0 h 1186"/>
                  <a:gd name="T44" fmla="*/ 0 w 663"/>
                  <a:gd name="T45" fmla="*/ 0 h 1186"/>
                  <a:gd name="T46" fmla="*/ 0 w 663"/>
                  <a:gd name="T47" fmla="*/ 0 h 1186"/>
                  <a:gd name="T48" fmla="*/ 0 w 663"/>
                  <a:gd name="T49" fmla="*/ 0 h 118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663"/>
                  <a:gd name="T76" fmla="*/ 0 h 1186"/>
                  <a:gd name="T77" fmla="*/ 663 w 663"/>
                  <a:gd name="T78" fmla="*/ 1186 h 118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663" h="1186">
                    <a:moveTo>
                      <a:pt x="65" y="1186"/>
                    </a:moveTo>
                    <a:lnTo>
                      <a:pt x="12" y="1172"/>
                    </a:lnTo>
                    <a:lnTo>
                      <a:pt x="0" y="1099"/>
                    </a:lnTo>
                    <a:lnTo>
                      <a:pt x="85" y="961"/>
                    </a:lnTo>
                    <a:lnTo>
                      <a:pt x="203" y="738"/>
                    </a:lnTo>
                    <a:lnTo>
                      <a:pt x="302" y="559"/>
                    </a:lnTo>
                    <a:lnTo>
                      <a:pt x="380" y="342"/>
                    </a:lnTo>
                    <a:lnTo>
                      <a:pt x="486" y="210"/>
                    </a:lnTo>
                    <a:lnTo>
                      <a:pt x="597" y="20"/>
                    </a:lnTo>
                    <a:lnTo>
                      <a:pt x="617" y="0"/>
                    </a:lnTo>
                    <a:lnTo>
                      <a:pt x="656" y="6"/>
                    </a:lnTo>
                    <a:lnTo>
                      <a:pt x="663" y="39"/>
                    </a:lnTo>
                    <a:lnTo>
                      <a:pt x="525" y="210"/>
                    </a:lnTo>
                    <a:lnTo>
                      <a:pt x="518" y="282"/>
                    </a:lnTo>
                    <a:lnTo>
                      <a:pt x="558" y="355"/>
                    </a:lnTo>
                    <a:lnTo>
                      <a:pt x="558" y="420"/>
                    </a:lnTo>
                    <a:lnTo>
                      <a:pt x="518" y="461"/>
                    </a:lnTo>
                    <a:lnTo>
                      <a:pt x="420" y="513"/>
                    </a:lnTo>
                    <a:lnTo>
                      <a:pt x="374" y="527"/>
                    </a:lnTo>
                    <a:lnTo>
                      <a:pt x="353" y="566"/>
                    </a:lnTo>
                    <a:lnTo>
                      <a:pt x="302" y="724"/>
                    </a:lnTo>
                    <a:lnTo>
                      <a:pt x="249" y="869"/>
                    </a:lnTo>
                    <a:lnTo>
                      <a:pt x="184" y="1041"/>
                    </a:lnTo>
                    <a:lnTo>
                      <a:pt x="99" y="1186"/>
                    </a:lnTo>
                    <a:lnTo>
                      <a:pt x="65" y="1186"/>
                    </a:lnTo>
                    <a:close/>
                  </a:path>
                </a:pathLst>
              </a:custGeom>
              <a:grpFill/>
              <a:ln w="12700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2" name="Freeform 19"/>
              <p:cNvSpPr>
                <a:spLocks/>
              </p:cNvSpPr>
              <p:nvPr/>
            </p:nvSpPr>
            <p:spPr bwMode="auto">
              <a:xfrm rot="-8022127">
                <a:off x="2492" y="864"/>
                <a:ext cx="206" cy="283"/>
              </a:xfrm>
              <a:custGeom>
                <a:avLst/>
                <a:gdLst>
                  <a:gd name="T0" fmla="*/ 42 w 206"/>
                  <a:gd name="T1" fmla="*/ 229 h 283"/>
                  <a:gd name="T2" fmla="*/ 66 w 206"/>
                  <a:gd name="T3" fmla="*/ 254 h 283"/>
                  <a:gd name="T4" fmla="*/ 104 w 206"/>
                  <a:gd name="T5" fmla="*/ 277 h 283"/>
                  <a:gd name="T6" fmla="*/ 137 w 206"/>
                  <a:gd name="T7" fmla="*/ 283 h 283"/>
                  <a:gd name="T8" fmla="*/ 162 w 206"/>
                  <a:gd name="T9" fmla="*/ 277 h 283"/>
                  <a:gd name="T10" fmla="*/ 192 w 206"/>
                  <a:gd name="T11" fmla="*/ 258 h 283"/>
                  <a:gd name="T12" fmla="*/ 203 w 206"/>
                  <a:gd name="T13" fmla="*/ 217 h 283"/>
                  <a:gd name="T14" fmla="*/ 206 w 206"/>
                  <a:gd name="T15" fmla="*/ 187 h 283"/>
                  <a:gd name="T16" fmla="*/ 197 w 206"/>
                  <a:gd name="T17" fmla="*/ 159 h 283"/>
                  <a:gd name="T18" fmla="*/ 180 w 206"/>
                  <a:gd name="T19" fmla="*/ 125 h 283"/>
                  <a:gd name="T20" fmla="*/ 164 w 206"/>
                  <a:gd name="T21" fmla="*/ 95 h 283"/>
                  <a:gd name="T22" fmla="*/ 162 w 206"/>
                  <a:gd name="T23" fmla="*/ 88 h 283"/>
                  <a:gd name="T24" fmla="*/ 169 w 206"/>
                  <a:gd name="T25" fmla="*/ 53 h 283"/>
                  <a:gd name="T26" fmla="*/ 192 w 206"/>
                  <a:gd name="T27" fmla="*/ 18 h 283"/>
                  <a:gd name="T28" fmla="*/ 195 w 206"/>
                  <a:gd name="T29" fmla="*/ 8 h 283"/>
                  <a:gd name="T30" fmla="*/ 184 w 206"/>
                  <a:gd name="T31" fmla="*/ 0 h 283"/>
                  <a:gd name="T32" fmla="*/ 169 w 206"/>
                  <a:gd name="T33" fmla="*/ 0 h 283"/>
                  <a:gd name="T34" fmla="*/ 154 w 206"/>
                  <a:gd name="T35" fmla="*/ 45 h 283"/>
                  <a:gd name="T36" fmla="*/ 146 w 206"/>
                  <a:gd name="T37" fmla="*/ 74 h 283"/>
                  <a:gd name="T38" fmla="*/ 126 w 206"/>
                  <a:gd name="T39" fmla="*/ 55 h 283"/>
                  <a:gd name="T40" fmla="*/ 109 w 206"/>
                  <a:gd name="T41" fmla="*/ 40 h 283"/>
                  <a:gd name="T42" fmla="*/ 75 w 206"/>
                  <a:gd name="T43" fmla="*/ 28 h 283"/>
                  <a:gd name="T44" fmla="*/ 49 w 206"/>
                  <a:gd name="T45" fmla="*/ 28 h 283"/>
                  <a:gd name="T46" fmla="*/ 11 w 206"/>
                  <a:gd name="T47" fmla="*/ 45 h 283"/>
                  <a:gd name="T48" fmla="*/ 0 w 206"/>
                  <a:gd name="T49" fmla="*/ 93 h 283"/>
                  <a:gd name="T50" fmla="*/ 9 w 206"/>
                  <a:gd name="T51" fmla="*/ 154 h 283"/>
                  <a:gd name="T52" fmla="*/ 26 w 206"/>
                  <a:gd name="T53" fmla="*/ 212 h 283"/>
                  <a:gd name="T54" fmla="*/ 42 w 206"/>
                  <a:gd name="T55" fmla="*/ 229 h 28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206"/>
                  <a:gd name="T85" fmla="*/ 0 h 283"/>
                  <a:gd name="T86" fmla="*/ 206 w 206"/>
                  <a:gd name="T87" fmla="*/ 283 h 283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206" h="283">
                    <a:moveTo>
                      <a:pt x="42" y="229"/>
                    </a:moveTo>
                    <a:lnTo>
                      <a:pt x="66" y="254"/>
                    </a:lnTo>
                    <a:lnTo>
                      <a:pt x="104" y="277"/>
                    </a:lnTo>
                    <a:lnTo>
                      <a:pt x="137" y="283"/>
                    </a:lnTo>
                    <a:lnTo>
                      <a:pt x="162" y="277"/>
                    </a:lnTo>
                    <a:lnTo>
                      <a:pt x="192" y="258"/>
                    </a:lnTo>
                    <a:lnTo>
                      <a:pt x="203" y="217"/>
                    </a:lnTo>
                    <a:lnTo>
                      <a:pt x="206" y="187"/>
                    </a:lnTo>
                    <a:lnTo>
                      <a:pt x="197" y="159"/>
                    </a:lnTo>
                    <a:lnTo>
                      <a:pt x="180" y="125"/>
                    </a:lnTo>
                    <a:lnTo>
                      <a:pt x="164" y="95"/>
                    </a:lnTo>
                    <a:lnTo>
                      <a:pt x="162" y="88"/>
                    </a:lnTo>
                    <a:lnTo>
                      <a:pt x="169" y="53"/>
                    </a:lnTo>
                    <a:lnTo>
                      <a:pt x="192" y="18"/>
                    </a:lnTo>
                    <a:lnTo>
                      <a:pt x="195" y="8"/>
                    </a:lnTo>
                    <a:lnTo>
                      <a:pt x="184" y="0"/>
                    </a:lnTo>
                    <a:lnTo>
                      <a:pt x="169" y="0"/>
                    </a:lnTo>
                    <a:lnTo>
                      <a:pt x="154" y="45"/>
                    </a:lnTo>
                    <a:lnTo>
                      <a:pt x="146" y="74"/>
                    </a:lnTo>
                    <a:lnTo>
                      <a:pt x="126" y="55"/>
                    </a:lnTo>
                    <a:lnTo>
                      <a:pt x="109" y="40"/>
                    </a:lnTo>
                    <a:lnTo>
                      <a:pt x="75" y="28"/>
                    </a:lnTo>
                    <a:lnTo>
                      <a:pt x="49" y="28"/>
                    </a:lnTo>
                    <a:lnTo>
                      <a:pt x="11" y="45"/>
                    </a:lnTo>
                    <a:lnTo>
                      <a:pt x="0" y="93"/>
                    </a:lnTo>
                    <a:lnTo>
                      <a:pt x="9" y="154"/>
                    </a:lnTo>
                    <a:lnTo>
                      <a:pt x="26" y="212"/>
                    </a:lnTo>
                    <a:lnTo>
                      <a:pt x="42" y="229"/>
                    </a:lnTo>
                    <a:close/>
                  </a:path>
                </a:pathLst>
              </a:custGeom>
              <a:grpFill/>
              <a:ln w="12700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" name="Freeform 20"/>
              <p:cNvSpPr>
                <a:spLocks/>
              </p:cNvSpPr>
              <p:nvPr/>
            </p:nvSpPr>
            <p:spPr bwMode="auto">
              <a:xfrm rot="-6710828">
                <a:off x="2602" y="1162"/>
                <a:ext cx="360" cy="292"/>
              </a:xfrm>
              <a:custGeom>
                <a:avLst/>
                <a:gdLst>
                  <a:gd name="T0" fmla="*/ 216 w 360"/>
                  <a:gd name="T1" fmla="*/ 292 h 292"/>
                  <a:gd name="T2" fmla="*/ 239 w 360"/>
                  <a:gd name="T3" fmla="*/ 290 h 292"/>
                  <a:gd name="T4" fmla="*/ 245 w 360"/>
                  <a:gd name="T5" fmla="*/ 273 h 292"/>
                  <a:gd name="T6" fmla="*/ 251 w 360"/>
                  <a:gd name="T7" fmla="*/ 214 h 292"/>
                  <a:gd name="T8" fmla="*/ 285 w 360"/>
                  <a:gd name="T9" fmla="*/ 145 h 292"/>
                  <a:gd name="T10" fmla="*/ 319 w 360"/>
                  <a:gd name="T11" fmla="*/ 113 h 292"/>
                  <a:gd name="T12" fmla="*/ 360 w 360"/>
                  <a:gd name="T13" fmla="*/ 80 h 292"/>
                  <a:gd name="T14" fmla="*/ 356 w 360"/>
                  <a:gd name="T15" fmla="*/ 57 h 292"/>
                  <a:gd name="T16" fmla="*/ 332 w 360"/>
                  <a:gd name="T17" fmla="*/ 45 h 292"/>
                  <a:gd name="T18" fmla="*/ 302 w 360"/>
                  <a:gd name="T19" fmla="*/ 57 h 292"/>
                  <a:gd name="T20" fmla="*/ 268 w 360"/>
                  <a:gd name="T21" fmla="*/ 90 h 292"/>
                  <a:gd name="T22" fmla="*/ 238 w 360"/>
                  <a:gd name="T23" fmla="*/ 164 h 292"/>
                  <a:gd name="T24" fmla="*/ 224 w 360"/>
                  <a:gd name="T25" fmla="*/ 220 h 292"/>
                  <a:gd name="T26" fmla="*/ 215 w 360"/>
                  <a:gd name="T27" fmla="*/ 250 h 292"/>
                  <a:gd name="T28" fmla="*/ 190 w 360"/>
                  <a:gd name="T29" fmla="*/ 239 h 292"/>
                  <a:gd name="T30" fmla="*/ 161 w 360"/>
                  <a:gd name="T31" fmla="*/ 191 h 292"/>
                  <a:gd name="T32" fmla="*/ 138 w 360"/>
                  <a:gd name="T33" fmla="*/ 123 h 292"/>
                  <a:gd name="T34" fmla="*/ 142 w 360"/>
                  <a:gd name="T35" fmla="*/ 92 h 292"/>
                  <a:gd name="T36" fmla="*/ 155 w 360"/>
                  <a:gd name="T37" fmla="*/ 60 h 292"/>
                  <a:gd name="T38" fmla="*/ 161 w 360"/>
                  <a:gd name="T39" fmla="*/ 36 h 292"/>
                  <a:gd name="T40" fmla="*/ 102 w 360"/>
                  <a:gd name="T41" fmla="*/ 35 h 292"/>
                  <a:gd name="T42" fmla="*/ 44 w 360"/>
                  <a:gd name="T43" fmla="*/ 25 h 292"/>
                  <a:gd name="T44" fmla="*/ 16 w 360"/>
                  <a:gd name="T45" fmla="*/ 0 h 292"/>
                  <a:gd name="T46" fmla="*/ 0 w 360"/>
                  <a:gd name="T47" fmla="*/ 12 h 292"/>
                  <a:gd name="T48" fmla="*/ 21 w 360"/>
                  <a:gd name="T49" fmla="*/ 56 h 292"/>
                  <a:gd name="T50" fmla="*/ 69 w 360"/>
                  <a:gd name="T51" fmla="*/ 61 h 292"/>
                  <a:gd name="T52" fmla="*/ 119 w 360"/>
                  <a:gd name="T53" fmla="*/ 65 h 292"/>
                  <a:gd name="T54" fmla="*/ 121 w 360"/>
                  <a:gd name="T55" fmla="*/ 104 h 292"/>
                  <a:gd name="T56" fmla="*/ 125 w 360"/>
                  <a:gd name="T57" fmla="*/ 148 h 292"/>
                  <a:gd name="T58" fmla="*/ 142 w 360"/>
                  <a:gd name="T59" fmla="*/ 198 h 292"/>
                  <a:gd name="T60" fmla="*/ 164 w 360"/>
                  <a:gd name="T61" fmla="*/ 248 h 292"/>
                  <a:gd name="T62" fmla="*/ 196 w 360"/>
                  <a:gd name="T63" fmla="*/ 281 h 292"/>
                  <a:gd name="T64" fmla="*/ 216 w 360"/>
                  <a:gd name="T65" fmla="*/ 292 h 29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360"/>
                  <a:gd name="T100" fmla="*/ 0 h 292"/>
                  <a:gd name="T101" fmla="*/ 360 w 360"/>
                  <a:gd name="T102" fmla="*/ 292 h 29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360" h="292">
                    <a:moveTo>
                      <a:pt x="216" y="292"/>
                    </a:moveTo>
                    <a:lnTo>
                      <a:pt x="239" y="290"/>
                    </a:lnTo>
                    <a:lnTo>
                      <a:pt x="245" y="273"/>
                    </a:lnTo>
                    <a:lnTo>
                      <a:pt x="251" y="214"/>
                    </a:lnTo>
                    <a:lnTo>
                      <a:pt x="285" y="145"/>
                    </a:lnTo>
                    <a:lnTo>
                      <a:pt x="319" y="113"/>
                    </a:lnTo>
                    <a:lnTo>
                      <a:pt x="360" y="80"/>
                    </a:lnTo>
                    <a:lnTo>
                      <a:pt x="356" y="57"/>
                    </a:lnTo>
                    <a:lnTo>
                      <a:pt x="332" y="45"/>
                    </a:lnTo>
                    <a:lnTo>
                      <a:pt x="302" y="57"/>
                    </a:lnTo>
                    <a:lnTo>
                      <a:pt x="268" y="90"/>
                    </a:lnTo>
                    <a:lnTo>
                      <a:pt x="238" y="164"/>
                    </a:lnTo>
                    <a:lnTo>
                      <a:pt x="224" y="220"/>
                    </a:lnTo>
                    <a:lnTo>
                      <a:pt x="215" y="250"/>
                    </a:lnTo>
                    <a:lnTo>
                      <a:pt x="190" y="239"/>
                    </a:lnTo>
                    <a:lnTo>
                      <a:pt x="161" y="191"/>
                    </a:lnTo>
                    <a:lnTo>
                      <a:pt x="138" y="123"/>
                    </a:lnTo>
                    <a:lnTo>
                      <a:pt x="142" y="92"/>
                    </a:lnTo>
                    <a:lnTo>
                      <a:pt x="155" y="60"/>
                    </a:lnTo>
                    <a:lnTo>
                      <a:pt x="161" y="36"/>
                    </a:lnTo>
                    <a:lnTo>
                      <a:pt x="102" y="35"/>
                    </a:lnTo>
                    <a:lnTo>
                      <a:pt x="44" y="25"/>
                    </a:lnTo>
                    <a:lnTo>
                      <a:pt x="16" y="0"/>
                    </a:lnTo>
                    <a:lnTo>
                      <a:pt x="0" y="12"/>
                    </a:lnTo>
                    <a:lnTo>
                      <a:pt x="21" y="56"/>
                    </a:lnTo>
                    <a:lnTo>
                      <a:pt x="69" y="61"/>
                    </a:lnTo>
                    <a:lnTo>
                      <a:pt x="119" y="65"/>
                    </a:lnTo>
                    <a:lnTo>
                      <a:pt x="121" y="104"/>
                    </a:lnTo>
                    <a:lnTo>
                      <a:pt x="125" y="148"/>
                    </a:lnTo>
                    <a:lnTo>
                      <a:pt x="142" y="198"/>
                    </a:lnTo>
                    <a:lnTo>
                      <a:pt x="164" y="248"/>
                    </a:lnTo>
                    <a:lnTo>
                      <a:pt x="196" y="281"/>
                    </a:lnTo>
                    <a:lnTo>
                      <a:pt x="216" y="292"/>
                    </a:lnTo>
                    <a:close/>
                  </a:path>
                </a:pathLst>
              </a:custGeom>
              <a:grpFill/>
              <a:ln w="12700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grpSp>
            <p:nvGrpSpPr>
              <p:cNvPr id="24" name="Group 21"/>
              <p:cNvGrpSpPr>
                <a:grpSpLocks/>
              </p:cNvGrpSpPr>
              <p:nvPr/>
            </p:nvGrpSpPr>
            <p:grpSpPr bwMode="auto">
              <a:xfrm>
                <a:off x="2256" y="1169"/>
                <a:ext cx="495" cy="706"/>
                <a:chOff x="2256" y="1169"/>
                <a:chExt cx="495" cy="706"/>
              </a:xfrm>
              <a:grpFill/>
            </p:grpSpPr>
            <p:sp>
              <p:nvSpPr>
                <p:cNvPr id="25" name="Freeform 22"/>
                <p:cNvSpPr>
                  <a:spLocks/>
                </p:cNvSpPr>
                <p:nvPr/>
              </p:nvSpPr>
              <p:spPr bwMode="auto">
                <a:xfrm>
                  <a:off x="2464" y="1169"/>
                  <a:ext cx="187" cy="374"/>
                </a:xfrm>
                <a:custGeom>
                  <a:avLst/>
                  <a:gdLst>
                    <a:gd name="T0" fmla="*/ 44 w 187"/>
                    <a:gd name="T1" fmla="*/ 30 h 374"/>
                    <a:gd name="T2" fmla="*/ 64 w 187"/>
                    <a:gd name="T3" fmla="*/ 8 h 374"/>
                    <a:gd name="T4" fmla="*/ 103 w 187"/>
                    <a:gd name="T5" fmla="*/ 0 h 374"/>
                    <a:gd name="T6" fmla="*/ 135 w 187"/>
                    <a:gd name="T7" fmla="*/ 8 h 374"/>
                    <a:gd name="T8" fmla="*/ 153 w 187"/>
                    <a:gd name="T9" fmla="*/ 20 h 374"/>
                    <a:gd name="T10" fmla="*/ 168 w 187"/>
                    <a:gd name="T11" fmla="*/ 44 h 374"/>
                    <a:gd name="T12" fmla="*/ 181 w 187"/>
                    <a:gd name="T13" fmla="*/ 88 h 374"/>
                    <a:gd name="T14" fmla="*/ 187 w 187"/>
                    <a:gd name="T15" fmla="*/ 135 h 374"/>
                    <a:gd name="T16" fmla="*/ 187 w 187"/>
                    <a:gd name="T17" fmla="*/ 219 h 374"/>
                    <a:gd name="T18" fmla="*/ 168 w 187"/>
                    <a:gd name="T19" fmla="*/ 292 h 374"/>
                    <a:gd name="T20" fmla="*/ 141 w 187"/>
                    <a:gd name="T21" fmla="*/ 334 h 374"/>
                    <a:gd name="T22" fmla="*/ 113 w 187"/>
                    <a:gd name="T23" fmla="*/ 357 h 374"/>
                    <a:gd name="T24" fmla="*/ 83 w 187"/>
                    <a:gd name="T25" fmla="*/ 374 h 374"/>
                    <a:gd name="T26" fmla="*/ 39 w 187"/>
                    <a:gd name="T27" fmla="*/ 372 h 374"/>
                    <a:gd name="T28" fmla="*/ 4 w 187"/>
                    <a:gd name="T29" fmla="*/ 347 h 374"/>
                    <a:gd name="T30" fmla="*/ 0 w 187"/>
                    <a:gd name="T31" fmla="*/ 317 h 374"/>
                    <a:gd name="T32" fmla="*/ 17 w 187"/>
                    <a:gd name="T33" fmla="*/ 273 h 374"/>
                    <a:gd name="T34" fmla="*/ 32 w 187"/>
                    <a:gd name="T35" fmla="*/ 223 h 374"/>
                    <a:gd name="T36" fmla="*/ 37 w 187"/>
                    <a:gd name="T37" fmla="*/ 158 h 374"/>
                    <a:gd name="T38" fmla="*/ 28 w 187"/>
                    <a:gd name="T39" fmla="*/ 103 h 374"/>
                    <a:gd name="T40" fmla="*/ 28 w 187"/>
                    <a:gd name="T41" fmla="*/ 63 h 374"/>
                    <a:gd name="T42" fmla="*/ 44 w 187"/>
                    <a:gd name="T43" fmla="*/ 30 h 374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187"/>
                    <a:gd name="T67" fmla="*/ 0 h 374"/>
                    <a:gd name="T68" fmla="*/ 187 w 187"/>
                    <a:gd name="T69" fmla="*/ 374 h 374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187" h="374">
                      <a:moveTo>
                        <a:pt x="44" y="30"/>
                      </a:moveTo>
                      <a:lnTo>
                        <a:pt x="64" y="8"/>
                      </a:lnTo>
                      <a:lnTo>
                        <a:pt x="103" y="0"/>
                      </a:lnTo>
                      <a:lnTo>
                        <a:pt x="135" y="8"/>
                      </a:lnTo>
                      <a:lnTo>
                        <a:pt x="153" y="20"/>
                      </a:lnTo>
                      <a:lnTo>
                        <a:pt x="168" y="44"/>
                      </a:lnTo>
                      <a:lnTo>
                        <a:pt x="181" y="88"/>
                      </a:lnTo>
                      <a:lnTo>
                        <a:pt x="187" y="135"/>
                      </a:lnTo>
                      <a:lnTo>
                        <a:pt x="187" y="219"/>
                      </a:lnTo>
                      <a:lnTo>
                        <a:pt x="168" y="292"/>
                      </a:lnTo>
                      <a:lnTo>
                        <a:pt x="141" y="334"/>
                      </a:lnTo>
                      <a:lnTo>
                        <a:pt x="113" y="357"/>
                      </a:lnTo>
                      <a:lnTo>
                        <a:pt x="83" y="374"/>
                      </a:lnTo>
                      <a:lnTo>
                        <a:pt x="39" y="372"/>
                      </a:lnTo>
                      <a:lnTo>
                        <a:pt x="4" y="347"/>
                      </a:lnTo>
                      <a:lnTo>
                        <a:pt x="0" y="317"/>
                      </a:lnTo>
                      <a:lnTo>
                        <a:pt x="17" y="273"/>
                      </a:lnTo>
                      <a:lnTo>
                        <a:pt x="32" y="223"/>
                      </a:lnTo>
                      <a:lnTo>
                        <a:pt x="37" y="158"/>
                      </a:lnTo>
                      <a:lnTo>
                        <a:pt x="28" y="103"/>
                      </a:lnTo>
                      <a:lnTo>
                        <a:pt x="28" y="63"/>
                      </a:lnTo>
                      <a:lnTo>
                        <a:pt x="44" y="30"/>
                      </a:lnTo>
                      <a:close/>
                    </a:path>
                  </a:pathLst>
                </a:custGeom>
                <a:grpFill/>
                <a:ln w="12700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6" name="Freeform 23"/>
                <p:cNvSpPr>
                  <a:spLocks/>
                </p:cNvSpPr>
                <p:nvPr/>
              </p:nvSpPr>
              <p:spPr bwMode="auto">
                <a:xfrm>
                  <a:off x="2536" y="1501"/>
                  <a:ext cx="215" cy="369"/>
                </a:xfrm>
                <a:custGeom>
                  <a:avLst/>
                  <a:gdLst>
                    <a:gd name="T0" fmla="*/ 71 w 215"/>
                    <a:gd name="T1" fmla="*/ 16 h 369"/>
                    <a:gd name="T2" fmla="*/ 46 w 215"/>
                    <a:gd name="T3" fmla="*/ 0 h 369"/>
                    <a:gd name="T4" fmla="*/ 13 w 215"/>
                    <a:gd name="T5" fmla="*/ 0 h 369"/>
                    <a:gd name="T6" fmla="*/ 0 w 215"/>
                    <a:gd name="T7" fmla="*/ 21 h 369"/>
                    <a:gd name="T8" fmla="*/ 6 w 215"/>
                    <a:gd name="T9" fmla="*/ 50 h 369"/>
                    <a:gd name="T10" fmla="*/ 35 w 215"/>
                    <a:gd name="T11" fmla="*/ 80 h 369"/>
                    <a:gd name="T12" fmla="*/ 95 w 215"/>
                    <a:gd name="T13" fmla="*/ 107 h 369"/>
                    <a:gd name="T14" fmla="*/ 165 w 215"/>
                    <a:gd name="T15" fmla="*/ 164 h 369"/>
                    <a:gd name="T16" fmla="*/ 176 w 215"/>
                    <a:gd name="T17" fmla="*/ 189 h 369"/>
                    <a:gd name="T18" fmla="*/ 170 w 215"/>
                    <a:gd name="T19" fmla="*/ 201 h 369"/>
                    <a:gd name="T20" fmla="*/ 117 w 215"/>
                    <a:gd name="T21" fmla="*/ 238 h 369"/>
                    <a:gd name="T22" fmla="*/ 55 w 215"/>
                    <a:gd name="T23" fmla="*/ 284 h 369"/>
                    <a:gd name="T24" fmla="*/ 40 w 215"/>
                    <a:gd name="T25" fmla="*/ 303 h 369"/>
                    <a:gd name="T26" fmla="*/ 40 w 215"/>
                    <a:gd name="T27" fmla="*/ 323 h 369"/>
                    <a:gd name="T28" fmla="*/ 88 w 215"/>
                    <a:gd name="T29" fmla="*/ 345 h 369"/>
                    <a:gd name="T30" fmla="*/ 161 w 215"/>
                    <a:gd name="T31" fmla="*/ 369 h 369"/>
                    <a:gd name="T32" fmla="*/ 187 w 215"/>
                    <a:gd name="T33" fmla="*/ 369 h 369"/>
                    <a:gd name="T34" fmla="*/ 215 w 215"/>
                    <a:gd name="T35" fmla="*/ 353 h 369"/>
                    <a:gd name="T36" fmla="*/ 215 w 215"/>
                    <a:gd name="T37" fmla="*/ 340 h 369"/>
                    <a:gd name="T38" fmla="*/ 194 w 215"/>
                    <a:gd name="T39" fmla="*/ 333 h 369"/>
                    <a:gd name="T40" fmla="*/ 100 w 215"/>
                    <a:gd name="T41" fmla="*/ 323 h 369"/>
                    <a:gd name="T42" fmla="*/ 66 w 215"/>
                    <a:gd name="T43" fmla="*/ 315 h 369"/>
                    <a:gd name="T44" fmla="*/ 62 w 215"/>
                    <a:gd name="T45" fmla="*/ 300 h 369"/>
                    <a:gd name="T46" fmla="*/ 122 w 215"/>
                    <a:gd name="T47" fmla="*/ 259 h 369"/>
                    <a:gd name="T48" fmla="*/ 189 w 215"/>
                    <a:gd name="T49" fmla="*/ 219 h 369"/>
                    <a:gd name="T50" fmla="*/ 203 w 215"/>
                    <a:gd name="T51" fmla="*/ 204 h 369"/>
                    <a:gd name="T52" fmla="*/ 209 w 215"/>
                    <a:gd name="T53" fmla="*/ 184 h 369"/>
                    <a:gd name="T54" fmla="*/ 203 w 215"/>
                    <a:gd name="T55" fmla="*/ 156 h 369"/>
                    <a:gd name="T56" fmla="*/ 183 w 215"/>
                    <a:gd name="T57" fmla="*/ 135 h 369"/>
                    <a:gd name="T58" fmla="*/ 117 w 215"/>
                    <a:gd name="T59" fmla="*/ 62 h 369"/>
                    <a:gd name="T60" fmla="*/ 71 w 215"/>
                    <a:gd name="T61" fmla="*/ 16 h 369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215"/>
                    <a:gd name="T94" fmla="*/ 0 h 369"/>
                    <a:gd name="T95" fmla="*/ 215 w 215"/>
                    <a:gd name="T96" fmla="*/ 369 h 369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215" h="369">
                      <a:moveTo>
                        <a:pt x="71" y="16"/>
                      </a:moveTo>
                      <a:lnTo>
                        <a:pt x="46" y="0"/>
                      </a:lnTo>
                      <a:lnTo>
                        <a:pt x="13" y="0"/>
                      </a:lnTo>
                      <a:lnTo>
                        <a:pt x="0" y="21"/>
                      </a:lnTo>
                      <a:lnTo>
                        <a:pt x="6" y="50"/>
                      </a:lnTo>
                      <a:lnTo>
                        <a:pt x="35" y="80"/>
                      </a:lnTo>
                      <a:lnTo>
                        <a:pt x="95" y="107"/>
                      </a:lnTo>
                      <a:lnTo>
                        <a:pt x="165" y="164"/>
                      </a:lnTo>
                      <a:lnTo>
                        <a:pt x="176" y="189"/>
                      </a:lnTo>
                      <a:lnTo>
                        <a:pt x="170" y="201"/>
                      </a:lnTo>
                      <a:lnTo>
                        <a:pt x="117" y="238"/>
                      </a:lnTo>
                      <a:lnTo>
                        <a:pt x="55" y="284"/>
                      </a:lnTo>
                      <a:lnTo>
                        <a:pt x="40" y="303"/>
                      </a:lnTo>
                      <a:lnTo>
                        <a:pt x="40" y="323"/>
                      </a:lnTo>
                      <a:lnTo>
                        <a:pt x="88" y="345"/>
                      </a:lnTo>
                      <a:lnTo>
                        <a:pt x="161" y="369"/>
                      </a:lnTo>
                      <a:lnTo>
                        <a:pt x="187" y="369"/>
                      </a:lnTo>
                      <a:lnTo>
                        <a:pt x="215" y="353"/>
                      </a:lnTo>
                      <a:lnTo>
                        <a:pt x="215" y="340"/>
                      </a:lnTo>
                      <a:lnTo>
                        <a:pt x="194" y="333"/>
                      </a:lnTo>
                      <a:lnTo>
                        <a:pt x="100" y="323"/>
                      </a:lnTo>
                      <a:lnTo>
                        <a:pt x="66" y="315"/>
                      </a:lnTo>
                      <a:lnTo>
                        <a:pt x="62" y="300"/>
                      </a:lnTo>
                      <a:lnTo>
                        <a:pt x="122" y="259"/>
                      </a:lnTo>
                      <a:lnTo>
                        <a:pt x="189" y="219"/>
                      </a:lnTo>
                      <a:lnTo>
                        <a:pt x="203" y="204"/>
                      </a:lnTo>
                      <a:lnTo>
                        <a:pt x="209" y="184"/>
                      </a:lnTo>
                      <a:lnTo>
                        <a:pt x="203" y="156"/>
                      </a:lnTo>
                      <a:lnTo>
                        <a:pt x="183" y="135"/>
                      </a:lnTo>
                      <a:lnTo>
                        <a:pt x="117" y="62"/>
                      </a:lnTo>
                      <a:lnTo>
                        <a:pt x="71" y="16"/>
                      </a:lnTo>
                      <a:close/>
                    </a:path>
                  </a:pathLst>
                </a:custGeom>
                <a:grpFill/>
                <a:ln w="12700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7" name="Freeform 24"/>
                <p:cNvSpPr>
                  <a:spLocks/>
                </p:cNvSpPr>
                <p:nvPr/>
              </p:nvSpPr>
              <p:spPr bwMode="auto">
                <a:xfrm>
                  <a:off x="2256" y="1483"/>
                  <a:ext cx="265" cy="392"/>
                </a:xfrm>
                <a:custGeom>
                  <a:avLst/>
                  <a:gdLst>
                    <a:gd name="T0" fmla="*/ 144 w 265"/>
                    <a:gd name="T1" fmla="*/ 53 h 392"/>
                    <a:gd name="T2" fmla="*/ 186 w 265"/>
                    <a:gd name="T3" fmla="*/ 20 h 392"/>
                    <a:gd name="T4" fmla="*/ 226 w 265"/>
                    <a:gd name="T5" fmla="*/ 0 h 392"/>
                    <a:gd name="T6" fmla="*/ 252 w 265"/>
                    <a:gd name="T7" fmla="*/ 3 h 392"/>
                    <a:gd name="T8" fmla="*/ 265 w 265"/>
                    <a:gd name="T9" fmla="*/ 20 h 392"/>
                    <a:gd name="T10" fmla="*/ 265 w 265"/>
                    <a:gd name="T11" fmla="*/ 38 h 392"/>
                    <a:gd name="T12" fmla="*/ 257 w 265"/>
                    <a:gd name="T13" fmla="*/ 58 h 392"/>
                    <a:gd name="T14" fmla="*/ 230 w 265"/>
                    <a:gd name="T15" fmla="*/ 70 h 392"/>
                    <a:gd name="T16" fmla="*/ 175 w 265"/>
                    <a:gd name="T17" fmla="*/ 98 h 392"/>
                    <a:gd name="T18" fmla="*/ 142 w 265"/>
                    <a:gd name="T19" fmla="*/ 133 h 392"/>
                    <a:gd name="T20" fmla="*/ 120 w 265"/>
                    <a:gd name="T21" fmla="*/ 174 h 392"/>
                    <a:gd name="T22" fmla="*/ 115 w 265"/>
                    <a:gd name="T23" fmla="*/ 198 h 392"/>
                    <a:gd name="T24" fmla="*/ 144 w 265"/>
                    <a:gd name="T25" fmla="*/ 228 h 392"/>
                    <a:gd name="T26" fmla="*/ 175 w 265"/>
                    <a:gd name="T27" fmla="*/ 272 h 392"/>
                    <a:gd name="T28" fmla="*/ 197 w 265"/>
                    <a:gd name="T29" fmla="*/ 311 h 392"/>
                    <a:gd name="T30" fmla="*/ 203 w 265"/>
                    <a:gd name="T31" fmla="*/ 336 h 392"/>
                    <a:gd name="T32" fmla="*/ 203 w 265"/>
                    <a:gd name="T33" fmla="*/ 351 h 392"/>
                    <a:gd name="T34" fmla="*/ 188 w 265"/>
                    <a:gd name="T35" fmla="*/ 361 h 392"/>
                    <a:gd name="T36" fmla="*/ 142 w 265"/>
                    <a:gd name="T37" fmla="*/ 363 h 392"/>
                    <a:gd name="T38" fmla="*/ 72 w 265"/>
                    <a:gd name="T39" fmla="*/ 377 h 392"/>
                    <a:gd name="T40" fmla="*/ 60 w 265"/>
                    <a:gd name="T41" fmla="*/ 391 h 392"/>
                    <a:gd name="T42" fmla="*/ 49 w 265"/>
                    <a:gd name="T43" fmla="*/ 392 h 392"/>
                    <a:gd name="T44" fmla="*/ 0 w 265"/>
                    <a:gd name="T45" fmla="*/ 377 h 392"/>
                    <a:gd name="T46" fmla="*/ 0 w 265"/>
                    <a:gd name="T47" fmla="*/ 363 h 392"/>
                    <a:gd name="T48" fmla="*/ 21 w 265"/>
                    <a:gd name="T49" fmla="*/ 351 h 392"/>
                    <a:gd name="T50" fmla="*/ 109 w 265"/>
                    <a:gd name="T51" fmla="*/ 336 h 392"/>
                    <a:gd name="T52" fmla="*/ 155 w 265"/>
                    <a:gd name="T53" fmla="*/ 341 h 392"/>
                    <a:gd name="T54" fmla="*/ 177 w 265"/>
                    <a:gd name="T55" fmla="*/ 341 h 392"/>
                    <a:gd name="T56" fmla="*/ 183 w 265"/>
                    <a:gd name="T57" fmla="*/ 333 h 392"/>
                    <a:gd name="T58" fmla="*/ 164 w 265"/>
                    <a:gd name="T59" fmla="*/ 296 h 392"/>
                    <a:gd name="T60" fmla="*/ 126 w 265"/>
                    <a:gd name="T61" fmla="*/ 248 h 392"/>
                    <a:gd name="T62" fmla="*/ 98 w 265"/>
                    <a:gd name="T63" fmla="*/ 214 h 392"/>
                    <a:gd name="T64" fmla="*/ 87 w 265"/>
                    <a:gd name="T65" fmla="*/ 194 h 392"/>
                    <a:gd name="T66" fmla="*/ 87 w 265"/>
                    <a:gd name="T67" fmla="*/ 164 h 392"/>
                    <a:gd name="T68" fmla="*/ 106 w 265"/>
                    <a:gd name="T69" fmla="*/ 114 h 392"/>
                    <a:gd name="T70" fmla="*/ 122 w 265"/>
                    <a:gd name="T71" fmla="*/ 83 h 392"/>
                    <a:gd name="T72" fmla="*/ 144 w 265"/>
                    <a:gd name="T73" fmla="*/ 53 h 392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265"/>
                    <a:gd name="T112" fmla="*/ 0 h 392"/>
                    <a:gd name="T113" fmla="*/ 265 w 265"/>
                    <a:gd name="T114" fmla="*/ 392 h 392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265" h="392">
                      <a:moveTo>
                        <a:pt x="144" y="53"/>
                      </a:moveTo>
                      <a:lnTo>
                        <a:pt x="186" y="20"/>
                      </a:lnTo>
                      <a:lnTo>
                        <a:pt x="226" y="0"/>
                      </a:lnTo>
                      <a:lnTo>
                        <a:pt x="252" y="3"/>
                      </a:lnTo>
                      <a:lnTo>
                        <a:pt x="265" y="20"/>
                      </a:lnTo>
                      <a:lnTo>
                        <a:pt x="265" y="38"/>
                      </a:lnTo>
                      <a:lnTo>
                        <a:pt x="257" y="58"/>
                      </a:lnTo>
                      <a:lnTo>
                        <a:pt x="230" y="70"/>
                      </a:lnTo>
                      <a:lnTo>
                        <a:pt x="175" y="98"/>
                      </a:lnTo>
                      <a:lnTo>
                        <a:pt x="142" y="133"/>
                      </a:lnTo>
                      <a:lnTo>
                        <a:pt x="120" y="174"/>
                      </a:lnTo>
                      <a:lnTo>
                        <a:pt x="115" y="198"/>
                      </a:lnTo>
                      <a:lnTo>
                        <a:pt x="144" y="228"/>
                      </a:lnTo>
                      <a:lnTo>
                        <a:pt x="175" y="272"/>
                      </a:lnTo>
                      <a:lnTo>
                        <a:pt x="197" y="311"/>
                      </a:lnTo>
                      <a:lnTo>
                        <a:pt x="203" y="336"/>
                      </a:lnTo>
                      <a:lnTo>
                        <a:pt x="203" y="351"/>
                      </a:lnTo>
                      <a:lnTo>
                        <a:pt x="188" y="361"/>
                      </a:lnTo>
                      <a:lnTo>
                        <a:pt x="142" y="363"/>
                      </a:lnTo>
                      <a:lnTo>
                        <a:pt x="72" y="377"/>
                      </a:lnTo>
                      <a:lnTo>
                        <a:pt x="60" y="391"/>
                      </a:lnTo>
                      <a:lnTo>
                        <a:pt x="49" y="392"/>
                      </a:lnTo>
                      <a:lnTo>
                        <a:pt x="0" y="377"/>
                      </a:lnTo>
                      <a:lnTo>
                        <a:pt x="0" y="363"/>
                      </a:lnTo>
                      <a:lnTo>
                        <a:pt x="21" y="351"/>
                      </a:lnTo>
                      <a:lnTo>
                        <a:pt x="109" y="336"/>
                      </a:lnTo>
                      <a:lnTo>
                        <a:pt x="155" y="341"/>
                      </a:lnTo>
                      <a:lnTo>
                        <a:pt x="177" y="341"/>
                      </a:lnTo>
                      <a:lnTo>
                        <a:pt x="183" y="333"/>
                      </a:lnTo>
                      <a:lnTo>
                        <a:pt x="164" y="296"/>
                      </a:lnTo>
                      <a:lnTo>
                        <a:pt x="126" y="248"/>
                      </a:lnTo>
                      <a:lnTo>
                        <a:pt x="98" y="214"/>
                      </a:lnTo>
                      <a:lnTo>
                        <a:pt x="87" y="194"/>
                      </a:lnTo>
                      <a:lnTo>
                        <a:pt x="87" y="164"/>
                      </a:lnTo>
                      <a:lnTo>
                        <a:pt x="106" y="114"/>
                      </a:lnTo>
                      <a:lnTo>
                        <a:pt x="122" y="83"/>
                      </a:lnTo>
                      <a:lnTo>
                        <a:pt x="144" y="53"/>
                      </a:lnTo>
                      <a:close/>
                    </a:path>
                  </a:pathLst>
                </a:custGeom>
                <a:grpFill/>
                <a:ln w="12700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837737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36 Rectángulo redondeado"/>
          <p:cNvSpPr/>
          <p:nvPr/>
        </p:nvSpPr>
        <p:spPr>
          <a:xfrm>
            <a:off x="1603244" y="550604"/>
            <a:ext cx="8858312" cy="6238043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AR" dirty="0">
              <a:latin typeface="Candara" panose="020E0502030303020204" pitchFamily="34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1524000" y="1"/>
            <a:ext cx="9144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s-A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UNA GENERACIÓN</a:t>
            </a:r>
            <a:r>
              <a:rPr lang="es-AR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</a:t>
            </a:r>
            <a:r>
              <a:rPr lang="es-A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INTERACTIVA</a:t>
            </a:r>
          </a:p>
        </p:txBody>
      </p:sp>
      <p:sp>
        <p:nvSpPr>
          <p:cNvPr id="23" name="22 Marco"/>
          <p:cNvSpPr/>
          <p:nvPr/>
        </p:nvSpPr>
        <p:spPr>
          <a:xfrm>
            <a:off x="2549050" y="746845"/>
            <a:ext cx="285750" cy="357188"/>
          </a:xfrm>
          <a:prstGeom prst="fram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AR">
              <a:solidFill>
                <a:schemeClr val="tx1"/>
              </a:solidFill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3009115" y="737821"/>
            <a:ext cx="72866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A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Más visuales que nunca.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25" name="24 Marco"/>
          <p:cNvSpPr/>
          <p:nvPr/>
        </p:nvSpPr>
        <p:spPr>
          <a:xfrm>
            <a:off x="2541112" y="1383424"/>
            <a:ext cx="301625" cy="357187"/>
          </a:xfrm>
          <a:prstGeom prst="fram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AR">
              <a:solidFill>
                <a:schemeClr val="tx1"/>
              </a:solidFill>
            </a:endParaRPr>
          </a:p>
        </p:txBody>
      </p:sp>
      <p:sp>
        <p:nvSpPr>
          <p:cNvPr id="26" name="25 CuadroTexto"/>
          <p:cNvSpPr txBox="1"/>
          <p:nvPr/>
        </p:nvSpPr>
        <p:spPr>
          <a:xfrm>
            <a:off x="3009115" y="1250931"/>
            <a:ext cx="8215312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A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Tres pantallas: la televisión, el celular y la computadora. 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27" name="26 Marco"/>
          <p:cNvSpPr/>
          <p:nvPr/>
        </p:nvSpPr>
        <p:spPr>
          <a:xfrm>
            <a:off x="2526653" y="1973788"/>
            <a:ext cx="301625" cy="357187"/>
          </a:xfrm>
          <a:prstGeom prst="fram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AR">
              <a:solidFill>
                <a:schemeClr val="tx1"/>
              </a:solidFill>
            </a:endParaRPr>
          </a:p>
        </p:txBody>
      </p:sp>
      <p:sp>
        <p:nvSpPr>
          <p:cNvPr id="28" name="27 CuadroTexto"/>
          <p:cNvSpPr txBox="1"/>
          <p:nvPr/>
        </p:nvSpPr>
        <p:spPr>
          <a:xfrm>
            <a:off x="3009115" y="1848999"/>
            <a:ext cx="8215312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A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Lectores, pero diferentes.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29" name="28 Marco"/>
          <p:cNvSpPr/>
          <p:nvPr/>
        </p:nvSpPr>
        <p:spPr>
          <a:xfrm>
            <a:off x="2526653" y="2492039"/>
            <a:ext cx="301625" cy="357188"/>
          </a:xfrm>
          <a:prstGeom prst="fram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AR">
              <a:solidFill>
                <a:schemeClr val="tx1"/>
              </a:solidFill>
            </a:endParaRPr>
          </a:p>
        </p:txBody>
      </p:sp>
      <p:sp>
        <p:nvSpPr>
          <p:cNvPr id="32" name="31 CuadroTexto"/>
          <p:cNvSpPr txBox="1"/>
          <p:nvPr/>
        </p:nvSpPr>
        <p:spPr>
          <a:xfrm>
            <a:off x="2993500" y="2457277"/>
            <a:ext cx="7858125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A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Cinéfilos de la acción y el terror.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33" name="32 Marco"/>
          <p:cNvSpPr/>
          <p:nvPr/>
        </p:nvSpPr>
        <p:spPr>
          <a:xfrm>
            <a:off x="2532306" y="3104481"/>
            <a:ext cx="301625" cy="357187"/>
          </a:xfrm>
          <a:prstGeom prst="fram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AR">
              <a:solidFill>
                <a:schemeClr val="tx1"/>
              </a:solidFill>
            </a:endParaRPr>
          </a:p>
        </p:txBody>
      </p:sp>
      <p:sp>
        <p:nvSpPr>
          <p:cNvPr id="34" name="33 CuadroTexto"/>
          <p:cNvSpPr txBox="1"/>
          <p:nvPr/>
        </p:nvSpPr>
        <p:spPr>
          <a:xfrm>
            <a:off x="3009115" y="3047943"/>
            <a:ext cx="7858125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A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Propietarios tecnológicos.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grpSp>
        <p:nvGrpSpPr>
          <p:cNvPr id="7" name="Group 17"/>
          <p:cNvGrpSpPr>
            <a:grpSpLocks/>
          </p:cNvGrpSpPr>
          <p:nvPr/>
        </p:nvGrpSpPr>
        <p:grpSpPr bwMode="auto">
          <a:xfrm>
            <a:off x="4108452" y="2058402"/>
            <a:ext cx="2109554" cy="2799358"/>
            <a:chOff x="2112" y="903"/>
            <a:chExt cx="816" cy="972"/>
          </a:xfrm>
          <a:solidFill>
            <a:schemeClr val="accent5">
              <a:lumMod val="50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8" name="Freeform 18"/>
            <p:cNvSpPr>
              <a:spLocks/>
            </p:cNvSpPr>
            <p:nvPr/>
          </p:nvSpPr>
          <p:spPr bwMode="auto">
            <a:xfrm rot="-9747908">
              <a:off x="2112" y="1141"/>
              <a:ext cx="317" cy="395"/>
            </a:xfrm>
            <a:custGeom>
              <a:avLst/>
              <a:gdLst>
                <a:gd name="T0" fmla="*/ 0 w 663"/>
                <a:gd name="T1" fmla="*/ 0 h 1186"/>
                <a:gd name="T2" fmla="*/ 0 w 663"/>
                <a:gd name="T3" fmla="*/ 0 h 1186"/>
                <a:gd name="T4" fmla="*/ 0 w 663"/>
                <a:gd name="T5" fmla="*/ 0 h 1186"/>
                <a:gd name="T6" fmla="*/ 0 w 663"/>
                <a:gd name="T7" fmla="*/ 0 h 1186"/>
                <a:gd name="T8" fmla="*/ 0 w 663"/>
                <a:gd name="T9" fmla="*/ 0 h 1186"/>
                <a:gd name="T10" fmla="*/ 0 w 663"/>
                <a:gd name="T11" fmla="*/ 0 h 1186"/>
                <a:gd name="T12" fmla="*/ 0 w 663"/>
                <a:gd name="T13" fmla="*/ 0 h 1186"/>
                <a:gd name="T14" fmla="*/ 0 w 663"/>
                <a:gd name="T15" fmla="*/ 0 h 1186"/>
                <a:gd name="T16" fmla="*/ 0 w 663"/>
                <a:gd name="T17" fmla="*/ 0 h 1186"/>
                <a:gd name="T18" fmla="*/ 0 w 663"/>
                <a:gd name="T19" fmla="*/ 0 h 1186"/>
                <a:gd name="T20" fmla="*/ 0 w 663"/>
                <a:gd name="T21" fmla="*/ 0 h 1186"/>
                <a:gd name="T22" fmla="*/ 0 w 663"/>
                <a:gd name="T23" fmla="*/ 0 h 1186"/>
                <a:gd name="T24" fmla="*/ 0 w 663"/>
                <a:gd name="T25" fmla="*/ 0 h 1186"/>
                <a:gd name="T26" fmla="*/ 0 w 663"/>
                <a:gd name="T27" fmla="*/ 0 h 1186"/>
                <a:gd name="T28" fmla="*/ 0 w 663"/>
                <a:gd name="T29" fmla="*/ 0 h 1186"/>
                <a:gd name="T30" fmla="*/ 0 w 663"/>
                <a:gd name="T31" fmla="*/ 0 h 1186"/>
                <a:gd name="T32" fmla="*/ 0 w 663"/>
                <a:gd name="T33" fmla="*/ 0 h 1186"/>
                <a:gd name="T34" fmla="*/ 0 w 663"/>
                <a:gd name="T35" fmla="*/ 0 h 1186"/>
                <a:gd name="T36" fmla="*/ 0 w 663"/>
                <a:gd name="T37" fmla="*/ 0 h 1186"/>
                <a:gd name="T38" fmla="*/ 0 w 663"/>
                <a:gd name="T39" fmla="*/ 0 h 1186"/>
                <a:gd name="T40" fmla="*/ 0 w 663"/>
                <a:gd name="T41" fmla="*/ 0 h 1186"/>
                <a:gd name="T42" fmla="*/ 0 w 663"/>
                <a:gd name="T43" fmla="*/ 0 h 1186"/>
                <a:gd name="T44" fmla="*/ 0 w 663"/>
                <a:gd name="T45" fmla="*/ 0 h 1186"/>
                <a:gd name="T46" fmla="*/ 0 w 663"/>
                <a:gd name="T47" fmla="*/ 0 h 1186"/>
                <a:gd name="T48" fmla="*/ 0 w 663"/>
                <a:gd name="T49" fmla="*/ 0 h 118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63"/>
                <a:gd name="T76" fmla="*/ 0 h 1186"/>
                <a:gd name="T77" fmla="*/ 663 w 663"/>
                <a:gd name="T78" fmla="*/ 1186 h 118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63" h="1186">
                  <a:moveTo>
                    <a:pt x="65" y="1186"/>
                  </a:moveTo>
                  <a:lnTo>
                    <a:pt x="12" y="1172"/>
                  </a:lnTo>
                  <a:lnTo>
                    <a:pt x="0" y="1099"/>
                  </a:lnTo>
                  <a:lnTo>
                    <a:pt x="85" y="961"/>
                  </a:lnTo>
                  <a:lnTo>
                    <a:pt x="203" y="738"/>
                  </a:lnTo>
                  <a:lnTo>
                    <a:pt x="302" y="559"/>
                  </a:lnTo>
                  <a:lnTo>
                    <a:pt x="380" y="342"/>
                  </a:lnTo>
                  <a:lnTo>
                    <a:pt x="486" y="210"/>
                  </a:lnTo>
                  <a:lnTo>
                    <a:pt x="597" y="20"/>
                  </a:lnTo>
                  <a:lnTo>
                    <a:pt x="617" y="0"/>
                  </a:lnTo>
                  <a:lnTo>
                    <a:pt x="656" y="6"/>
                  </a:lnTo>
                  <a:lnTo>
                    <a:pt x="663" y="39"/>
                  </a:lnTo>
                  <a:lnTo>
                    <a:pt x="525" y="210"/>
                  </a:lnTo>
                  <a:lnTo>
                    <a:pt x="518" y="282"/>
                  </a:lnTo>
                  <a:lnTo>
                    <a:pt x="558" y="355"/>
                  </a:lnTo>
                  <a:lnTo>
                    <a:pt x="558" y="420"/>
                  </a:lnTo>
                  <a:lnTo>
                    <a:pt x="518" y="461"/>
                  </a:lnTo>
                  <a:lnTo>
                    <a:pt x="420" y="513"/>
                  </a:lnTo>
                  <a:lnTo>
                    <a:pt x="374" y="527"/>
                  </a:lnTo>
                  <a:lnTo>
                    <a:pt x="353" y="566"/>
                  </a:lnTo>
                  <a:lnTo>
                    <a:pt x="302" y="724"/>
                  </a:lnTo>
                  <a:lnTo>
                    <a:pt x="249" y="869"/>
                  </a:lnTo>
                  <a:lnTo>
                    <a:pt x="184" y="1041"/>
                  </a:lnTo>
                  <a:lnTo>
                    <a:pt x="99" y="1186"/>
                  </a:lnTo>
                  <a:lnTo>
                    <a:pt x="65" y="1186"/>
                  </a:lnTo>
                  <a:close/>
                </a:path>
              </a:pathLst>
            </a:custGeom>
            <a:grpFill/>
            <a:ln w="12700">
              <a:noFill/>
              <a:round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Freeform 19"/>
            <p:cNvSpPr>
              <a:spLocks/>
            </p:cNvSpPr>
            <p:nvPr/>
          </p:nvSpPr>
          <p:spPr bwMode="auto">
            <a:xfrm rot="-8022127">
              <a:off x="2492" y="864"/>
              <a:ext cx="206" cy="283"/>
            </a:xfrm>
            <a:custGeom>
              <a:avLst/>
              <a:gdLst>
                <a:gd name="T0" fmla="*/ 42 w 206"/>
                <a:gd name="T1" fmla="*/ 229 h 283"/>
                <a:gd name="T2" fmla="*/ 66 w 206"/>
                <a:gd name="T3" fmla="*/ 254 h 283"/>
                <a:gd name="T4" fmla="*/ 104 w 206"/>
                <a:gd name="T5" fmla="*/ 277 h 283"/>
                <a:gd name="T6" fmla="*/ 137 w 206"/>
                <a:gd name="T7" fmla="*/ 283 h 283"/>
                <a:gd name="T8" fmla="*/ 162 w 206"/>
                <a:gd name="T9" fmla="*/ 277 h 283"/>
                <a:gd name="T10" fmla="*/ 192 w 206"/>
                <a:gd name="T11" fmla="*/ 258 h 283"/>
                <a:gd name="T12" fmla="*/ 203 w 206"/>
                <a:gd name="T13" fmla="*/ 217 h 283"/>
                <a:gd name="T14" fmla="*/ 206 w 206"/>
                <a:gd name="T15" fmla="*/ 187 h 283"/>
                <a:gd name="T16" fmla="*/ 197 w 206"/>
                <a:gd name="T17" fmla="*/ 159 h 283"/>
                <a:gd name="T18" fmla="*/ 180 w 206"/>
                <a:gd name="T19" fmla="*/ 125 h 283"/>
                <a:gd name="T20" fmla="*/ 164 w 206"/>
                <a:gd name="T21" fmla="*/ 95 h 283"/>
                <a:gd name="T22" fmla="*/ 162 w 206"/>
                <a:gd name="T23" fmla="*/ 88 h 283"/>
                <a:gd name="T24" fmla="*/ 169 w 206"/>
                <a:gd name="T25" fmla="*/ 53 h 283"/>
                <a:gd name="T26" fmla="*/ 192 w 206"/>
                <a:gd name="T27" fmla="*/ 18 h 283"/>
                <a:gd name="T28" fmla="*/ 195 w 206"/>
                <a:gd name="T29" fmla="*/ 8 h 283"/>
                <a:gd name="T30" fmla="*/ 184 w 206"/>
                <a:gd name="T31" fmla="*/ 0 h 283"/>
                <a:gd name="T32" fmla="*/ 169 w 206"/>
                <a:gd name="T33" fmla="*/ 0 h 283"/>
                <a:gd name="T34" fmla="*/ 154 w 206"/>
                <a:gd name="T35" fmla="*/ 45 h 283"/>
                <a:gd name="T36" fmla="*/ 146 w 206"/>
                <a:gd name="T37" fmla="*/ 74 h 283"/>
                <a:gd name="T38" fmla="*/ 126 w 206"/>
                <a:gd name="T39" fmla="*/ 55 h 283"/>
                <a:gd name="T40" fmla="*/ 109 w 206"/>
                <a:gd name="T41" fmla="*/ 40 h 283"/>
                <a:gd name="T42" fmla="*/ 75 w 206"/>
                <a:gd name="T43" fmla="*/ 28 h 283"/>
                <a:gd name="T44" fmla="*/ 49 w 206"/>
                <a:gd name="T45" fmla="*/ 28 h 283"/>
                <a:gd name="T46" fmla="*/ 11 w 206"/>
                <a:gd name="T47" fmla="*/ 45 h 283"/>
                <a:gd name="T48" fmla="*/ 0 w 206"/>
                <a:gd name="T49" fmla="*/ 93 h 283"/>
                <a:gd name="T50" fmla="*/ 9 w 206"/>
                <a:gd name="T51" fmla="*/ 154 h 283"/>
                <a:gd name="T52" fmla="*/ 26 w 206"/>
                <a:gd name="T53" fmla="*/ 212 h 283"/>
                <a:gd name="T54" fmla="*/ 42 w 206"/>
                <a:gd name="T55" fmla="*/ 229 h 28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206"/>
                <a:gd name="T85" fmla="*/ 0 h 283"/>
                <a:gd name="T86" fmla="*/ 206 w 206"/>
                <a:gd name="T87" fmla="*/ 283 h 283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206" h="283">
                  <a:moveTo>
                    <a:pt x="42" y="229"/>
                  </a:moveTo>
                  <a:lnTo>
                    <a:pt x="66" y="254"/>
                  </a:lnTo>
                  <a:lnTo>
                    <a:pt x="104" y="277"/>
                  </a:lnTo>
                  <a:lnTo>
                    <a:pt x="137" y="283"/>
                  </a:lnTo>
                  <a:lnTo>
                    <a:pt x="162" y="277"/>
                  </a:lnTo>
                  <a:lnTo>
                    <a:pt x="192" y="258"/>
                  </a:lnTo>
                  <a:lnTo>
                    <a:pt x="203" y="217"/>
                  </a:lnTo>
                  <a:lnTo>
                    <a:pt x="206" y="187"/>
                  </a:lnTo>
                  <a:lnTo>
                    <a:pt x="197" y="159"/>
                  </a:lnTo>
                  <a:lnTo>
                    <a:pt x="180" y="125"/>
                  </a:lnTo>
                  <a:lnTo>
                    <a:pt x="164" y="95"/>
                  </a:lnTo>
                  <a:lnTo>
                    <a:pt x="162" y="88"/>
                  </a:lnTo>
                  <a:lnTo>
                    <a:pt x="169" y="53"/>
                  </a:lnTo>
                  <a:lnTo>
                    <a:pt x="192" y="18"/>
                  </a:lnTo>
                  <a:lnTo>
                    <a:pt x="195" y="8"/>
                  </a:lnTo>
                  <a:lnTo>
                    <a:pt x="184" y="0"/>
                  </a:lnTo>
                  <a:lnTo>
                    <a:pt x="169" y="0"/>
                  </a:lnTo>
                  <a:lnTo>
                    <a:pt x="154" y="45"/>
                  </a:lnTo>
                  <a:lnTo>
                    <a:pt x="146" y="74"/>
                  </a:lnTo>
                  <a:lnTo>
                    <a:pt x="126" y="55"/>
                  </a:lnTo>
                  <a:lnTo>
                    <a:pt x="109" y="40"/>
                  </a:lnTo>
                  <a:lnTo>
                    <a:pt x="75" y="28"/>
                  </a:lnTo>
                  <a:lnTo>
                    <a:pt x="49" y="28"/>
                  </a:lnTo>
                  <a:lnTo>
                    <a:pt x="11" y="45"/>
                  </a:lnTo>
                  <a:lnTo>
                    <a:pt x="0" y="93"/>
                  </a:lnTo>
                  <a:lnTo>
                    <a:pt x="9" y="154"/>
                  </a:lnTo>
                  <a:lnTo>
                    <a:pt x="26" y="212"/>
                  </a:lnTo>
                  <a:lnTo>
                    <a:pt x="42" y="229"/>
                  </a:lnTo>
                  <a:close/>
                </a:path>
              </a:pathLst>
            </a:custGeom>
            <a:grpFill/>
            <a:ln w="12700">
              <a:noFill/>
              <a:round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Freeform 20"/>
            <p:cNvSpPr>
              <a:spLocks/>
            </p:cNvSpPr>
            <p:nvPr/>
          </p:nvSpPr>
          <p:spPr bwMode="auto">
            <a:xfrm rot="-6710828">
              <a:off x="2602" y="1162"/>
              <a:ext cx="360" cy="292"/>
            </a:xfrm>
            <a:custGeom>
              <a:avLst/>
              <a:gdLst>
                <a:gd name="T0" fmla="*/ 216 w 360"/>
                <a:gd name="T1" fmla="*/ 292 h 292"/>
                <a:gd name="T2" fmla="*/ 239 w 360"/>
                <a:gd name="T3" fmla="*/ 290 h 292"/>
                <a:gd name="T4" fmla="*/ 245 w 360"/>
                <a:gd name="T5" fmla="*/ 273 h 292"/>
                <a:gd name="T6" fmla="*/ 251 w 360"/>
                <a:gd name="T7" fmla="*/ 214 h 292"/>
                <a:gd name="T8" fmla="*/ 285 w 360"/>
                <a:gd name="T9" fmla="*/ 145 h 292"/>
                <a:gd name="T10" fmla="*/ 319 w 360"/>
                <a:gd name="T11" fmla="*/ 113 h 292"/>
                <a:gd name="T12" fmla="*/ 360 w 360"/>
                <a:gd name="T13" fmla="*/ 80 h 292"/>
                <a:gd name="T14" fmla="*/ 356 w 360"/>
                <a:gd name="T15" fmla="*/ 57 h 292"/>
                <a:gd name="T16" fmla="*/ 332 w 360"/>
                <a:gd name="T17" fmla="*/ 45 h 292"/>
                <a:gd name="T18" fmla="*/ 302 w 360"/>
                <a:gd name="T19" fmla="*/ 57 h 292"/>
                <a:gd name="T20" fmla="*/ 268 w 360"/>
                <a:gd name="T21" fmla="*/ 90 h 292"/>
                <a:gd name="T22" fmla="*/ 238 w 360"/>
                <a:gd name="T23" fmla="*/ 164 h 292"/>
                <a:gd name="T24" fmla="*/ 224 w 360"/>
                <a:gd name="T25" fmla="*/ 220 h 292"/>
                <a:gd name="T26" fmla="*/ 215 w 360"/>
                <a:gd name="T27" fmla="*/ 250 h 292"/>
                <a:gd name="T28" fmla="*/ 190 w 360"/>
                <a:gd name="T29" fmla="*/ 239 h 292"/>
                <a:gd name="T30" fmla="*/ 161 w 360"/>
                <a:gd name="T31" fmla="*/ 191 h 292"/>
                <a:gd name="T32" fmla="*/ 138 w 360"/>
                <a:gd name="T33" fmla="*/ 123 h 292"/>
                <a:gd name="T34" fmla="*/ 142 w 360"/>
                <a:gd name="T35" fmla="*/ 92 h 292"/>
                <a:gd name="T36" fmla="*/ 155 w 360"/>
                <a:gd name="T37" fmla="*/ 60 h 292"/>
                <a:gd name="T38" fmla="*/ 161 w 360"/>
                <a:gd name="T39" fmla="*/ 36 h 292"/>
                <a:gd name="T40" fmla="*/ 102 w 360"/>
                <a:gd name="T41" fmla="*/ 35 h 292"/>
                <a:gd name="T42" fmla="*/ 44 w 360"/>
                <a:gd name="T43" fmla="*/ 25 h 292"/>
                <a:gd name="T44" fmla="*/ 16 w 360"/>
                <a:gd name="T45" fmla="*/ 0 h 292"/>
                <a:gd name="T46" fmla="*/ 0 w 360"/>
                <a:gd name="T47" fmla="*/ 12 h 292"/>
                <a:gd name="T48" fmla="*/ 21 w 360"/>
                <a:gd name="T49" fmla="*/ 56 h 292"/>
                <a:gd name="T50" fmla="*/ 69 w 360"/>
                <a:gd name="T51" fmla="*/ 61 h 292"/>
                <a:gd name="T52" fmla="*/ 119 w 360"/>
                <a:gd name="T53" fmla="*/ 65 h 292"/>
                <a:gd name="T54" fmla="*/ 121 w 360"/>
                <a:gd name="T55" fmla="*/ 104 h 292"/>
                <a:gd name="T56" fmla="*/ 125 w 360"/>
                <a:gd name="T57" fmla="*/ 148 h 292"/>
                <a:gd name="T58" fmla="*/ 142 w 360"/>
                <a:gd name="T59" fmla="*/ 198 h 292"/>
                <a:gd name="T60" fmla="*/ 164 w 360"/>
                <a:gd name="T61" fmla="*/ 248 h 292"/>
                <a:gd name="T62" fmla="*/ 196 w 360"/>
                <a:gd name="T63" fmla="*/ 281 h 292"/>
                <a:gd name="T64" fmla="*/ 216 w 360"/>
                <a:gd name="T65" fmla="*/ 292 h 29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60"/>
                <a:gd name="T100" fmla="*/ 0 h 292"/>
                <a:gd name="T101" fmla="*/ 360 w 360"/>
                <a:gd name="T102" fmla="*/ 292 h 29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60" h="292">
                  <a:moveTo>
                    <a:pt x="216" y="292"/>
                  </a:moveTo>
                  <a:lnTo>
                    <a:pt x="239" y="290"/>
                  </a:lnTo>
                  <a:lnTo>
                    <a:pt x="245" y="273"/>
                  </a:lnTo>
                  <a:lnTo>
                    <a:pt x="251" y="214"/>
                  </a:lnTo>
                  <a:lnTo>
                    <a:pt x="285" y="145"/>
                  </a:lnTo>
                  <a:lnTo>
                    <a:pt x="319" y="113"/>
                  </a:lnTo>
                  <a:lnTo>
                    <a:pt x="360" y="80"/>
                  </a:lnTo>
                  <a:lnTo>
                    <a:pt x="356" y="57"/>
                  </a:lnTo>
                  <a:lnTo>
                    <a:pt x="332" y="45"/>
                  </a:lnTo>
                  <a:lnTo>
                    <a:pt x="302" y="57"/>
                  </a:lnTo>
                  <a:lnTo>
                    <a:pt x="268" y="90"/>
                  </a:lnTo>
                  <a:lnTo>
                    <a:pt x="238" y="164"/>
                  </a:lnTo>
                  <a:lnTo>
                    <a:pt x="224" y="220"/>
                  </a:lnTo>
                  <a:lnTo>
                    <a:pt x="215" y="250"/>
                  </a:lnTo>
                  <a:lnTo>
                    <a:pt x="190" y="239"/>
                  </a:lnTo>
                  <a:lnTo>
                    <a:pt x="161" y="191"/>
                  </a:lnTo>
                  <a:lnTo>
                    <a:pt x="138" y="123"/>
                  </a:lnTo>
                  <a:lnTo>
                    <a:pt x="142" y="92"/>
                  </a:lnTo>
                  <a:lnTo>
                    <a:pt x="155" y="60"/>
                  </a:lnTo>
                  <a:lnTo>
                    <a:pt x="161" y="36"/>
                  </a:lnTo>
                  <a:lnTo>
                    <a:pt x="102" y="35"/>
                  </a:lnTo>
                  <a:lnTo>
                    <a:pt x="44" y="25"/>
                  </a:lnTo>
                  <a:lnTo>
                    <a:pt x="16" y="0"/>
                  </a:lnTo>
                  <a:lnTo>
                    <a:pt x="0" y="12"/>
                  </a:lnTo>
                  <a:lnTo>
                    <a:pt x="21" y="56"/>
                  </a:lnTo>
                  <a:lnTo>
                    <a:pt x="69" y="61"/>
                  </a:lnTo>
                  <a:lnTo>
                    <a:pt x="119" y="65"/>
                  </a:lnTo>
                  <a:lnTo>
                    <a:pt x="121" y="104"/>
                  </a:lnTo>
                  <a:lnTo>
                    <a:pt x="125" y="148"/>
                  </a:lnTo>
                  <a:lnTo>
                    <a:pt x="142" y="198"/>
                  </a:lnTo>
                  <a:lnTo>
                    <a:pt x="164" y="248"/>
                  </a:lnTo>
                  <a:lnTo>
                    <a:pt x="196" y="281"/>
                  </a:lnTo>
                  <a:lnTo>
                    <a:pt x="216" y="292"/>
                  </a:lnTo>
                  <a:close/>
                </a:path>
              </a:pathLst>
            </a:custGeom>
            <a:grpFill/>
            <a:ln w="12700">
              <a:noFill/>
              <a:round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11" name="Group 21"/>
            <p:cNvGrpSpPr>
              <a:grpSpLocks/>
            </p:cNvGrpSpPr>
            <p:nvPr/>
          </p:nvGrpSpPr>
          <p:grpSpPr bwMode="auto">
            <a:xfrm>
              <a:off x="2256" y="1169"/>
              <a:ext cx="495" cy="706"/>
              <a:chOff x="2256" y="1169"/>
              <a:chExt cx="495" cy="706"/>
            </a:xfrm>
            <a:grpFill/>
          </p:grpSpPr>
          <p:sp>
            <p:nvSpPr>
              <p:cNvPr id="12" name="Freeform 22"/>
              <p:cNvSpPr>
                <a:spLocks/>
              </p:cNvSpPr>
              <p:nvPr/>
            </p:nvSpPr>
            <p:spPr bwMode="auto">
              <a:xfrm>
                <a:off x="2464" y="1169"/>
                <a:ext cx="187" cy="374"/>
              </a:xfrm>
              <a:custGeom>
                <a:avLst/>
                <a:gdLst>
                  <a:gd name="T0" fmla="*/ 44 w 187"/>
                  <a:gd name="T1" fmla="*/ 30 h 374"/>
                  <a:gd name="T2" fmla="*/ 64 w 187"/>
                  <a:gd name="T3" fmla="*/ 8 h 374"/>
                  <a:gd name="T4" fmla="*/ 103 w 187"/>
                  <a:gd name="T5" fmla="*/ 0 h 374"/>
                  <a:gd name="T6" fmla="*/ 135 w 187"/>
                  <a:gd name="T7" fmla="*/ 8 h 374"/>
                  <a:gd name="T8" fmla="*/ 153 w 187"/>
                  <a:gd name="T9" fmla="*/ 20 h 374"/>
                  <a:gd name="T10" fmla="*/ 168 w 187"/>
                  <a:gd name="T11" fmla="*/ 44 h 374"/>
                  <a:gd name="T12" fmla="*/ 181 w 187"/>
                  <a:gd name="T13" fmla="*/ 88 h 374"/>
                  <a:gd name="T14" fmla="*/ 187 w 187"/>
                  <a:gd name="T15" fmla="*/ 135 h 374"/>
                  <a:gd name="T16" fmla="*/ 187 w 187"/>
                  <a:gd name="T17" fmla="*/ 219 h 374"/>
                  <a:gd name="T18" fmla="*/ 168 w 187"/>
                  <a:gd name="T19" fmla="*/ 292 h 374"/>
                  <a:gd name="T20" fmla="*/ 141 w 187"/>
                  <a:gd name="T21" fmla="*/ 334 h 374"/>
                  <a:gd name="T22" fmla="*/ 113 w 187"/>
                  <a:gd name="T23" fmla="*/ 357 h 374"/>
                  <a:gd name="T24" fmla="*/ 83 w 187"/>
                  <a:gd name="T25" fmla="*/ 374 h 374"/>
                  <a:gd name="T26" fmla="*/ 39 w 187"/>
                  <a:gd name="T27" fmla="*/ 372 h 374"/>
                  <a:gd name="T28" fmla="*/ 4 w 187"/>
                  <a:gd name="T29" fmla="*/ 347 h 374"/>
                  <a:gd name="T30" fmla="*/ 0 w 187"/>
                  <a:gd name="T31" fmla="*/ 317 h 374"/>
                  <a:gd name="T32" fmla="*/ 17 w 187"/>
                  <a:gd name="T33" fmla="*/ 273 h 374"/>
                  <a:gd name="T34" fmla="*/ 32 w 187"/>
                  <a:gd name="T35" fmla="*/ 223 h 374"/>
                  <a:gd name="T36" fmla="*/ 37 w 187"/>
                  <a:gd name="T37" fmla="*/ 158 h 374"/>
                  <a:gd name="T38" fmla="*/ 28 w 187"/>
                  <a:gd name="T39" fmla="*/ 103 h 374"/>
                  <a:gd name="T40" fmla="*/ 28 w 187"/>
                  <a:gd name="T41" fmla="*/ 63 h 374"/>
                  <a:gd name="T42" fmla="*/ 44 w 187"/>
                  <a:gd name="T43" fmla="*/ 30 h 374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87"/>
                  <a:gd name="T67" fmla="*/ 0 h 374"/>
                  <a:gd name="T68" fmla="*/ 187 w 187"/>
                  <a:gd name="T69" fmla="*/ 374 h 374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87" h="374">
                    <a:moveTo>
                      <a:pt x="44" y="30"/>
                    </a:moveTo>
                    <a:lnTo>
                      <a:pt x="64" y="8"/>
                    </a:lnTo>
                    <a:lnTo>
                      <a:pt x="103" y="0"/>
                    </a:lnTo>
                    <a:lnTo>
                      <a:pt x="135" y="8"/>
                    </a:lnTo>
                    <a:lnTo>
                      <a:pt x="153" y="20"/>
                    </a:lnTo>
                    <a:lnTo>
                      <a:pt x="168" y="44"/>
                    </a:lnTo>
                    <a:lnTo>
                      <a:pt x="181" y="88"/>
                    </a:lnTo>
                    <a:lnTo>
                      <a:pt x="187" y="135"/>
                    </a:lnTo>
                    <a:lnTo>
                      <a:pt x="187" y="219"/>
                    </a:lnTo>
                    <a:lnTo>
                      <a:pt x="168" y="292"/>
                    </a:lnTo>
                    <a:lnTo>
                      <a:pt x="141" y="334"/>
                    </a:lnTo>
                    <a:lnTo>
                      <a:pt x="113" y="357"/>
                    </a:lnTo>
                    <a:lnTo>
                      <a:pt x="83" y="374"/>
                    </a:lnTo>
                    <a:lnTo>
                      <a:pt x="39" y="372"/>
                    </a:lnTo>
                    <a:lnTo>
                      <a:pt x="4" y="347"/>
                    </a:lnTo>
                    <a:lnTo>
                      <a:pt x="0" y="317"/>
                    </a:lnTo>
                    <a:lnTo>
                      <a:pt x="17" y="273"/>
                    </a:lnTo>
                    <a:lnTo>
                      <a:pt x="32" y="223"/>
                    </a:lnTo>
                    <a:lnTo>
                      <a:pt x="37" y="158"/>
                    </a:lnTo>
                    <a:lnTo>
                      <a:pt x="28" y="103"/>
                    </a:lnTo>
                    <a:lnTo>
                      <a:pt x="28" y="63"/>
                    </a:lnTo>
                    <a:lnTo>
                      <a:pt x="44" y="30"/>
                    </a:lnTo>
                    <a:close/>
                  </a:path>
                </a:pathLst>
              </a:custGeom>
              <a:grpFill/>
              <a:ln w="12700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" name="Freeform 23"/>
              <p:cNvSpPr>
                <a:spLocks/>
              </p:cNvSpPr>
              <p:nvPr/>
            </p:nvSpPr>
            <p:spPr bwMode="auto">
              <a:xfrm>
                <a:off x="2536" y="1501"/>
                <a:ext cx="215" cy="369"/>
              </a:xfrm>
              <a:custGeom>
                <a:avLst/>
                <a:gdLst>
                  <a:gd name="T0" fmla="*/ 71 w 215"/>
                  <a:gd name="T1" fmla="*/ 16 h 369"/>
                  <a:gd name="T2" fmla="*/ 46 w 215"/>
                  <a:gd name="T3" fmla="*/ 0 h 369"/>
                  <a:gd name="T4" fmla="*/ 13 w 215"/>
                  <a:gd name="T5" fmla="*/ 0 h 369"/>
                  <a:gd name="T6" fmla="*/ 0 w 215"/>
                  <a:gd name="T7" fmla="*/ 21 h 369"/>
                  <a:gd name="T8" fmla="*/ 6 w 215"/>
                  <a:gd name="T9" fmla="*/ 50 h 369"/>
                  <a:gd name="T10" fmla="*/ 35 w 215"/>
                  <a:gd name="T11" fmla="*/ 80 h 369"/>
                  <a:gd name="T12" fmla="*/ 95 w 215"/>
                  <a:gd name="T13" fmla="*/ 107 h 369"/>
                  <a:gd name="T14" fmla="*/ 165 w 215"/>
                  <a:gd name="T15" fmla="*/ 164 h 369"/>
                  <a:gd name="T16" fmla="*/ 176 w 215"/>
                  <a:gd name="T17" fmla="*/ 189 h 369"/>
                  <a:gd name="T18" fmla="*/ 170 w 215"/>
                  <a:gd name="T19" fmla="*/ 201 h 369"/>
                  <a:gd name="T20" fmla="*/ 117 w 215"/>
                  <a:gd name="T21" fmla="*/ 238 h 369"/>
                  <a:gd name="T22" fmla="*/ 55 w 215"/>
                  <a:gd name="T23" fmla="*/ 284 h 369"/>
                  <a:gd name="T24" fmla="*/ 40 w 215"/>
                  <a:gd name="T25" fmla="*/ 303 h 369"/>
                  <a:gd name="T26" fmla="*/ 40 w 215"/>
                  <a:gd name="T27" fmla="*/ 323 h 369"/>
                  <a:gd name="T28" fmla="*/ 88 w 215"/>
                  <a:gd name="T29" fmla="*/ 345 h 369"/>
                  <a:gd name="T30" fmla="*/ 161 w 215"/>
                  <a:gd name="T31" fmla="*/ 369 h 369"/>
                  <a:gd name="T32" fmla="*/ 187 w 215"/>
                  <a:gd name="T33" fmla="*/ 369 h 369"/>
                  <a:gd name="T34" fmla="*/ 215 w 215"/>
                  <a:gd name="T35" fmla="*/ 353 h 369"/>
                  <a:gd name="T36" fmla="*/ 215 w 215"/>
                  <a:gd name="T37" fmla="*/ 340 h 369"/>
                  <a:gd name="T38" fmla="*/ 194 w 215"/>
                  <a:gd name="T39" fmla="*/ 333 h 369"/>
                  <a:gd name="T40" fmla="*/ 100 w 215"/>
                  <a:gd name="T41" fmla="*/ 323 h 369"/>
                  <a:gd name="T42" fmla="*/ 66 w 215"/>
                  <a:gd name="T43" fmla="*/ 315 h 369"/>
                  <a:gd name="T44" fmla="*/ 62 w 215"/>
                  <a:gd name="T45" fmla="*/ 300 h 369"/>
                  <a:gd name="T46" fmla="*/ 122 w 215"/>
                  <a:gd name="T47" fmla="*/ 259 h 369"/>
                  <a:gd name="T48" fmla="*/ 189 w 215"/>
                  <a:gd name="T49" fmla="*/ 219 h 369"/>
                  <a:gd name="T50" fmla="*/ 203 w 215"/>
                  <a:gd name="T51" fmla="*/ 204 h 369"/>
                  <a:gd name="T52" fmla="*/ 209 w 215"/>
                  <a:gd name="T53" fmla="*/ 184 h 369"/>
                  <a:gd name="T54" fmla="*/ 203 w 215"/>
                  <a:gd name="T55" fmla="*/ 156 h 369"/>
                  <a:gd name="T56" fmla="*/ 183 w 215"/>
                  <a:gd name="T57" fmla="*/ 135 h 369"/>
                  <a:gd name="T58" fmla="*/ 117 w 215"/>
                  <a:gd name="T59" fmla="*/ 62 h 369"/>
                  <a:gd name="T60" fmla="*/ 71 w 215"/>
                  <a:gd name="T61" fmla="*/ 16 h 369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215"/>
                  <a:gd name="T94" fmla="*/ 0 h 369"/>
                  <a:gd name="T95" fmla="*/ 215 w 215"/>
                  <a:gd name="T96" fmla="*/ 369 h 369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215" h="369">
                    <a:moveTo>
                      <a:pt x="71" y="16"/>
                    </a:moveTo>
                    <a:lnTo>
                      <a:pt x="46" y="0"/>
                    </a:lnTo>
                    <a:lnTo>
                      <a:pt x="13" y="0"/>
                    </a:lnTo>
                    <a:lnTo>
                      <a:pt x="0" y="21"/>
                    </a:lnTo>
                    <a:lnTo>
                      <a:pt x="6" y="50"/>
                    </a:lnTo>
                    <a:lnTo>
                      <a:pt x="35" y="80"/>
                    </a:lnTo>
                    <a:lnTo>
                      <a:pt x="95" y="107"/>
                    </a:lnTo>
                    <a:lnTo>
                      <a:pt x="165" y="164"/>
                    </a:lnTo>
                    <a:lnTo>
                      <a:pt x="176" y="189"/>
                    </a:lnTo>
                    <a:lnTo>
                      <a:pt x="170" y="201"/>
                    </a:lnTo>
                    <a:lnTo>
                      <a:pt x="117" y="238"/>
                    </a:lnTo>
                    <a:lnTo>
                      <a:pt x="55" y="284"/>
                    </a:lnTo>
                    <a:lnTo>
                      <a:pt x="40" y="303"/>
                    </a:lnTo>
                    <a:lnTo>
                      <a:pt x="40" y="323"/>
                    </a:lnTo>
                    <a:lnTo>
                      <a:pt x="88" y="345"/>
                    </a:lnTo>
                    <a:lnTo>
                      <a:pt x="161" y="369"/>
                    </a:lnTo>
                    <a:lnTo>
                      <a:pt x="187" y="369"/>
                    </a:lnTo>
                    <a:lnTo>
                      <a:pt x="215" y="353"/>
                    </a:lnTo>
                    <a:lnTo>
                      <a:pt x="215" y="340"/>
                    </a:lnTo>
                    <a:lnTo>
                      <a:pt x="194" y="333"/>
                    </a:lnTo>
                    <a:lnTo>
                      <a:pt x="100" y="323"/>
                    </a:lnTo>
                    <a:lnTo>
                      <a:pt x="66" y="315"/>
                    </a:lnTo>
                    <a:lnTo>
                      <a:pt x="62" y="300"/>
                    </a:lnTo>
                    <a:lnTo>
                      <a:pt x="122" y="259"/>
                    </a:lnTo>
                    <a:lnTo>
                      <a:pt x="189" y="219"/>
                    </a:lnTo>
                    <a:lnTo>
                      <a:pt x="203" y="204"/>
                    </a:lnTo>
                    <a:lnTo>
                      <a:pt x="209" y="184"/>
                    </a:lnTo>
                    <a:lnTo>
                      <a:pt x="203" y="156"/>
                    </a:lnTo>
                    <a:lnTo>
                      <a:pt x="183" y="135"/>
                    </a:lnTo>
                    <a:lnTo>
                      <a:pt x="117" y="62"/>
                    </a:lnTo>
                    <a:lnTo>
                      <a:pt x="71" y="16"/>
                    </a:lnTo>
                    <a:close/>
                  </a:path>
                </a:pathLst>
              </a:custGeom>
              <a:grpFill/>
              <a:ln w="12700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" name="Freeform 24"/>
              <p:cNvSpPr>
                <a:spLocks/>
              </p:cNvSpPr>
              <p:nvPr/>
            </p:nvSpPr>
            <p:spPr bwMode="auto">
              <a:xfrm>
                <a:off x="2256" y="1483"/>
                <a:ext cx="265" cy="392"/>
              </a:xfrm>
              <a:custGeom>
                <a:avLst/>
                <a:gdLst>
                  <a:gd name="T0" fmla="*/ 144 w 265"/>
                  <a:gd name="T1" fmla="*/ 53 h 392"/>
                  <a:gd name="T2" fmla="*/ 186 w 265"/>
                  <a:gd name="T3" fmla="*/ 20 h 392"/>
                  <a:gd name="T4" fmla="*/ 226 w 265"/>
                  <a:gd name="T5" fmla="*/ 0 h 392"/>
                  <a:gd name="T6" fmla="*/ 252 w 265"/>
                  <a:gd name="T7" fmla="*/ 3 h 392"/>
                  <a:gd name="T8" fmla="*/ 265 w 265"/>
                  <a:gd name="T9" fmla="*/ 20 h 392"/>
                  <a:gd name="T10" fmla="*/ 265 w 265"/>
                  <a:gd name="T11" fmla="*/ 38 h 392"/>
                  <a:gd name="T12" fmla="*/ 257 w 265"/>
                  <a:gd name="T13" fmla="*/ 58 h 392"/>
                  <a:gd name="T14" fmla="*/ 230 w 265"/>
                  <a:gd name="T15" fmla="*/ 70 h 392"/>
                  <a:gd name="T16" fmla="*/ 175 w 265"/>
                  <a:gd name="T17" fmla="*/ 98 h 392"/>
                  <a:gd name="T18" fmla="*/ 142 w 265"/>
                  <a:gd name="T19" fmla="*/ 133 h 392"/>
                  <a:gd name="T20" fmla="*/ 120 w 265"/>
                  <a:gd name="T21" fmla="*/ 174 h 392"/>
                  <a:gd name="T22" fmla="*/ 115 w 265"/>
                  <a:gd name="T23" fmla="*/ 198 h 392"/>
                  <a:gd name="T24" fmla="*/ 144 w 265"/>
                  <a:gd name="T25" fmla="*/ 228 h 392"/>
                  <a:gd name="T26" fmla="*/ 175 w 265"/>
                  <a:gd name="T27" fmla="*/ 272 h 392"/>
                  <a:gd name="T28" fmla="*/ 197 w 265"/>
                  <a:gd name="T29" fmla="*/ 311 h 392"/>
                  <a:gd name="T30" fmla="*/ 203 w 265"/>
                  <a:gd name="T31" fmla="*/ 336 h 392"/>
                  <a:gd name="T32" fmla="*/ 203 w 265"/>
                  <a:gd name="T33" fmla="*/ 351 h 392"/>
                  <a:gd name="T34" fmla="*/ 188 w 265"/>
                  <a:gd name="T35" fmla="*/ 361 h 392"/>
                  <a:gd name="T36" fmla="*/ 142 w 265"/>
                  <a:gd name="T37" fmla="*/ 363 h 392"/>
                  <a:gd name="T38" fmla="*/ 72 w 265"/>
                  <a:gd name="T39" fmla="*/ 377 h 392"/>
                  <a:gd name="T40" fmla="*/ 60 w 265"/>
                  <a:gd name="T41" fmla="*/ 391 h 392"/>
                  <a:gd name="T42" fmla="*/ 49 w 265"/>
                  <a:gd name="T43" fmla="*/ 392 h 392"/>
                  <a:gd name="T44" fmla="*/ 0 w 265"/>
                  <a:gd name="T45" fmla="*/ 377 h 392"/>
                  <a:gd name="T46" fmla="*/ 0 w 265"/>
                  <a:gd name="T47" fmla="*/ 363 h 392"/>
                  <a:gd name="T48" fmla="*/ 21 w 265"/>
                  <a:gd name="T49" fmla="*/ 351 h 392"/>
                  <a:gd name="T50" fmla="*/ 109 w 265"/>
                  <a:gd name="T51" fmla="*/ 336 h 392"/>
                  <a:gd name="T52" fmla="*/ 155 w 265"/>
                  <a:gd name="T53" fmla="*/ 341 h 392"/>
                  <a:gd name="T54" fmla="*/ 177 w 265"/>
                  <a:gd name="T55" fmla="*/ 341 h 392"/>
                  <a:gd name="T56" fmla="*/ 183 w 265"/>
                  <a:gd name="T57" fmla="*/ 333 h 392"/>
                  <a:gd name="T58" fmla="*/ 164 w 265"/>
                  <a:gd name="T59" fmla="*/ 296 h 392"/>
                  <a:gd name="T60" fmla="*/ 126 w 265"/>
                  <a:gd name="T61" fmla="*/ 248 h 392"/>
                  <a:gd name="T62" fmla="*/ 98 w 265"/>
                  <a:gd name="T63" fmla="*/ 214 h 392"/>
                  <a:gd name="T64" fmla="*/ 87 w 265"/>
                  <a:gd name="T65" fmla="*/ 194 h 392"/>
                  <a:gd name="T66" fmla="*/ 87 w 265"/>
                  <a:gd name="T67" fmla="*/ 164 h 392"/>
                  <a:gd name="T68" fmla="*/ 106 w 265"/>
                  <a:gd name="T69" fmla="*/ 114 h 392"/>
                  <a:gd name="T70" fmla="*/ 122 w 265"/>
                  <a:gd name="T71" fmla="*/ 83 h 392"/>
                  <a:gd name="T72" fmla="*/ 144 w 265"/>
                  <a:gd name="T73" fmla="*/ 53 h 392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65"/>
                  <a:gd name="T112" fmla="*/ 0 h 392"/>
                  <a:gd name="T113" fmla="*/ 265 w 265"/>
                  <a:gd name="T114" fmla="*/ 392 h 392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65" h="392">
                    <a:moveTo>
                      <a:pt x="144" y="53"/>
                    </a:moveTo>
                    <a:lnTo>
                      <a:pt x="186" y="20"/>
                    </a:lnTo>
                    <a:lnTo>
                      <a:pt x="226" y="0"/>
                    </a:lnTo>
                    <a:lnTo>
                      <a:pt x="252" y="3"/>
                    </a:lnTo>
                    <a:lnTo>
                      <a:pt x="265" y="20"/>
                    </a:lnTo>
                    <a:lnTo>
                      <a:pt x="265" y="38"/>
                    </a:lnTo>
                    <a:lnTo>
                      <a:pt x="257" y="58"/>
                    </a:lnTo>
                    <a:lnTo>
                      <a:pt x="230" y="70"/>
                    </a:lnTo>
                    <a:lnTo>
                      <a:pt x="175" y="98"/>
                    </a:lnTo>
                    <a:lnTo>
                      <a:pt x="142" y="133"/>
                    </a:lnTo>
                    <a:lnTo>
                      <a:pt x="120" y="174"/>
                    </a:lnTo>
                    <a:lnTo>
                      <a:pt x="115" y="198"/>
                    </a:lnTo>
                    <a:lnTo>
                      <a:pt x="144" y="228"/>
                    </a:lnTo>
                    <a:lnTo>
                      <a:pt x="175" y="272"/>
                    </a:lnTo>
                    <a:lnTo>
                      <a:pt x="197" y="311"/>
                    </a:lnTo>
                    <a:lnTo>
                      <a:pt x="203" y="336"/>
                    </a:lnTo>
                    <a:lnTo>
                      <a:pt x="203" y="351"/>
                    </a:lnTo>
                    <a:lnTo>
                      <a:pt x="188" y="361"/>
                    </a:lnTo>
                    <a:lnTo>
                      <a:pt x="142" y="363"/>
                    </a:lnTo>
                    <a:lnTo>
                      <a:pt x="72" y="377"/>
                    </a:lnTo>
                    <a:lnTo>
                      <a:pt x="60" y="391"/>
                    </a:lnTo>
                    <a:lnTo>
                      <a:pt x="49" y="392"/>
                    </a:lnTo>
                    <a:lnTo>
                      <a:pt x="0" y="377"/>
                    </a:lnTo>
                    <a:lnTo>
                      <a:pt x="0" y="363"/>
                    </a:lnTo>
                    <a:lnTo>
                      <a:pt x="21" y="351"/>
                    </a:lnTo>
                    <a:lnTo>
                      <a:pt x="109" y="336"/>
                    </a:lnTo>
                    <a:lnTo>
                      <a:pt x="155" y="341"/>
                    </a:lnTo>
                    <a:lnTo>
                      <a:pt x="177" y="341"/>
                    </a:lnTo>
                    <a:lnTo>
                      <a:pt x="183" y="333"/>
                    </a:lnTo>
                    <a:lnTo>
                      <a:pt x="164" y="296"/>
                    </a:lnTo>
                    <a:lnTo>
                      <a:pt x="126" y="248"/>
                    </a:lnTo>
                    <a:lnTo>
                      <a:pt x="98" y="214"/>
                    </a:lnTo>
                    <a:lnTo>
                      <a:pt x="87" y="194"/>
                    </a:lnTo>
                    <a:lnTo>
                      <a:pt x="87" y="164"/>
                    </a:lnTo>
                    <a:lnTo>
                      <a:pt x="106" y="114"/>
                    </a:lnTo>
                    <a:lnTo>
                      <a:pt x="122" y="83"/>
                    </a:lnTo>
                    <a:lnTo>
                      <a:pt x="144" y="53"/>
                    </a:lnTo>
                    <a:close/>
                  </a:path>
                </a:pathLst>
              </a:custGeom>
              <a:grpFill/>
              <a:ln w="12700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grpSp>
        <p:nvGrpSpPr>
          <p:cNvPr id="6" name="Group 9"/>
          <p:cNvGrpSpPr>
            <a:grpSpLocks/>
          </p:cNvGrpSpPr>
          <p:nvPr/>
        </p:nvGrpSpPr>
        <p:grpSpPr bwMode="auto">
          <a:xfrm>
            <a:off x="5750078" y="1928802"/>
            <a:ext cx="2060434" cy="2911678"/>
            <a:chOff x="1296" y="2112"/>
            <a:chExt cx="797" cy="1011"/>
          </a:xfrm>
          <a:solidFill>
            <a:schemeClr val="accent5">
              <a:lumMod val="50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15" name="Freeform 10"/>
            <p:cNvSpPr>
              <a:spLocks/>
            </p:cNvSpPr>
            <p:nvPr/>
          </p:nvSpPr>
          <p:spPr bwMode="auto">
            <a:xfrm rot="1824941">
              <a:off x="1872" y="2112"/>
              <a:ext cx="221" cy="395"/>
            </a:xfrm>
            <a:custGeom>
              <a:avLst/>
              <a:gdLst>
                <a:gd name="T0" fmla="*/ 0 w 663"/>
                <a:gd name="T1" fmla="*/ 0 h 1186"/>
                <a:gd name="T2" fmla="*/ 0 w 663"/>
                <a:gd name="T3" fmla="*/ 0 h 1186"/>
                <a:gd name="T4" fmla="*/ 0 w 663"/>
                <a:gd name="T5" fmla="*/ 0 h 1186"/>
                <a:gd name="T6" fmla="*/ 0 w 663"/>
                <a:gd name="T7" fmla="*/ 0 h 1186"/>
                <a:gd name="T8" fmla="*/ 0 w 663"/>
                <a:gd name="T9" fmla="*/ 0 h 1186"/>
                <a:gd name="T10" fmla="*/ 0 w 663"/>
                <a:gd name="T11" fmla="*/ 0 h 1186"/>
                <a:gd name="T12" fmla="*/ 0 w 663"/>
                <a:gd name="T13" fmla="*/ 0 h 1186"/>
                <a:gd name="T14" fmla="*/ 0 w 663"/>
                <a:gd name="T15" fmla="*/ 0 h 1186"/>
                <a:gd name="T16" fmla="*/ 0 w 663"/>
                <a:gd name="T17" fmla="*/ 0 h 1186"/>
                <a:gd name="T18" fmla="*/ 0 w 663"/>
                <a:gd name="T19" fmla="*/ 0 h 1186"/>
                <a:gd name="T20" fmla="*/ 0 w 663"/>
                <a:gd name="T21" fmla="*/ 0 h 1186"/>
                <a:gd name="T22" fmla="*/ 0 w 663"/>
                <a:gd name="T23" fmla="*/ 0 h 1186"/>
                <a:gd name="T24" fmla="*/ 0 w 663"/>
                <a:gd name="T25" fmla="*/ 0 h 1186"/>
                <a:gd name="T26" fmla="*/ 0 w 663"/>
                <a:gd name="T27" fmla="*/ 0 h 1186"/>
                <a:gd name="T28" fmla="*/ 0 w 663"/>
                <a:gd name="T29" fmla="*/ 0 h 1186"/>
                <a:gd name="T30" fmla="*/ 0 w 663"/>
                <a:gd name="T31" fmla="*/ 0 h 1186"/>
                <a:gd name="T32" fmla="*/ 0 w 663"/>
                <a:gd name="T33" fmla="*/ 0 h 1186"/>
                <a:gd name="T34" fmla="*/ 0 w 663"/>
                <a:gd name="T35" fmla="*/ 0 h 1186"/>
                <a:gd name="T36" fmla="*/ 0 w 663"/>
                <a:gd name="T37" fmla="*/ 0 h 1186"/>
                <a:gd name="T38" fmla="*/ 0 w 663"/>
                <a:gd name="T39" fmla="*/ 0 h 1186"/>
                <a:gd name="T40" fmla="*/ 0 w 663"/>
                <a:gd name="T41" fmla="*/ 0 h 1186"/>
                <a:gd name="T42" fmla="*/ 0 w 663"/>
                <a:gd name="T43" fmla="*/ 0 h 1186"/>
                <a:gd name="T44" fmla="*/ 0 w 663"/>
                <a:gd name="T45" fmla="*/ 0 h 1186"/>
                <a:gd name="T46" fmla="*/ 0 w 663"/>
                <a:gd name="T47" fmla="*/ 0 h 1186"/>
                <a:gd name="T48" fmla="*/ 0 w 663"/>
                <a:gd name="T49" fmla="*/ 0 h 118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63"/>
                <a:gd name="T76" fmla="*/ 0 h 1186"/>
                <a:gd name="T77" fmla="*/ 663 w 663"/>
                <a:gd name="T78" fmla="*/ 1186 h 118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63" h="1186">
                  <a:moveTo>
                    <a:pt x="65" y="1186"/>
                  </a:moveTo>
                  <a:lnTo>
                    <a:pt x="12" y="1172"/>
                  </a:lnTo>
                  <a:lnTo>
                    <a:pt x="0" y="1099"/>
                  </a:lnTo>
                  <a:lnTo>
                    <a:pt x="85" y="961"/>
                  </a:lnTo>
                  <a:lnTo>
                    <a:pt x="203" y="738"/>
                  </a:lnTo>
                  <a:lnTo>
                    <a:pt x="302" y="559"/>
                  </a:lnTo>
                  <a:lnTo>
                    <a:pt x="380" y="342"/>
                  </a:lnTo>
                  <a:lnTo>
                    <a:pt x="486" y="210"/>
                  </a:lnTo>
                  <a:lnTo>
                    <a:pt x="597" y="20"/>
                  </a:lnTo>
                  <a:lnTo>
                    <a:pt x="617" y="0"/>
                  </a:lnTo>
                  <a:lnTo>
                    <a:pt x="656" y="6"/>
                  </a:lnTo>
                  <a:lnTo>
                    <a:pt x="663" y="39"/>
                  </a:lnTo>
                  <a:lnTo>
                    <a:pt x="525" y="210"/>
                  </a:lnTo>
                  <a:lnTo>
                    <a:pt x="518" y="282"/>
                  </a:lnTo>
                  <a:lnTo>
                    <a:pt x="558" y="355"/>
                  </a:lnTo>
                  <a:lnTo>
                    <a:pt x="558" y="420"/>
                  </a:lnTo>
                  <a:lnTo>
                    <a:pt x="518" y="461"/>
                  </a:lnTo>
                  <a:lnTo>
                    <a:pt x="420" y="513"/>
                  </a:lnTo>
                  <a:lnTo>
                    <a:pt x="374" y="527"/>
                  </a:lnTo>
                  <a:lnTo>
                    <a:pt x="353" y="566"/>
                  </a:lnTo>
                  <a:lnTo>
                    <a:pt x="302" y="724"/>
                  </a:lnTo>
                  <a:lnTo>
                    <a:pt x="249" y="869"/>
                  </a:lnTo>
                  <a:lnTo>
                    <a:pt x="184" y="1041"/>
                  </a:lnTo>
                  <a:lnTo>
                    <a:pt x="99" y="1186"/>
                  </a:lnTo>
                  <a:lnTo>
                    <a:pt x="65" y="118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" name="Freeform 11"/>
            <p:cNvSpPr>
              <a:spLocks/>
            </p:cNvSpPr>
            <p:nvPr/>
          </p:nvSpPr>
          <p:spPr bwMode="auto">
            <a:xfrm>
              <a:off x="1296" y="2459"/>
              <a:ext cx="360" cy="292"/>
            </a:xfrm>
            <a:custGeom>
              <a:avLst/>
              <a:gdLst>
                <a:gd name="T0" fmla="*/ 216 w 360"/>
                <a:gd name="T1" fmla="*/ 292 h 292"/>
                <a:gd name="T2" fmla="*/ 239 w 360"/>
                <a:gd name="T3" fmla="*/ 290 h 292"/>
                <a:gd name="T4" fmla="*/ 245 w 360"/>
                <a:gd name="T5" fmla="*/ 273 h 292"/>
                <a:gd name="T6" fmla="*/ 251 w 360"/>
                <a:gd name="T7" fmla="*/ 214 h 292"/>
                <a:gd name="T8" fmla="*/ 285 w 360"/>
                <a:gd name="T9" fmla="*/ 145 h 292"/>
                <a:gd name="T10" fmla="*/ 319 w 360"/>
                <a:gd name="T11" fmla="*/ 113 h 292"/>
                <a:gd name="T12" fmla="*/ 360 w 360"/>
                <a:gd name="T13" fmla="*/ 80 h 292"/>
                <a:gd name="T14" fmla="*/ 356 w 360"/>
                <a:gd name="T15" fmla="*/ 57 h 292"/>
                <a:gd name="T16" fmla="*/ 332 w 360"/>
                <a:gd name="T17" fmla="*/ 45 h 292"/>
                <a:gd name="T18" fmla="*/ 302 w 360"/>
                <a:gd name="T19" fmla="*/ 57 h 292"/>
                <a:gd name="T20" fmla="*/ 268 w 360"/>
                <a:gd name="T21" fmla="*/ 90 h 292"/>
                <a:gd name="T22" fmla="*/ 238 w 360"/>
                <a:gd name="T23" fmla="*/ 164 h 292"/>
                <a:gd name="T24" fmla="*/ 224 w 360"/>
                <a:gd name="T25" fmla="*/ 220 h 292"/>
                <a:gd name="T26" fmla="*/ 215 w 360"/>
                <a:gd name="T27" fmla="*/ 250 h 292"/>
                <a:gd name="T28" fmla="*/ 190 w 360"/>
                <a:gd name="T29" fmla="*/ 239 h 292"/>
                <a:gd name="T30" fmla="*/ 161 w 360"/>
                <a:gd name="T31" fmla="*/ 191 h 292"/>
                <a:gd name="T32" fmla="*/ 138 w 360"/>
                <a:gd name="T33" fmla="*/ 123 h 292"/>
                <a:gd name="T34" fmla="*/ 142 w 360"/>
                <a:gd name="T35" fmla="*/ 92 h 292"/>
                <a:gd name="T36" fmla="*/ 155 w 360"/>
                <a:gd name="T37" fmla="*/ 60 h 292"/>
                <a:gd name="T38" fmla="*/ 161 w 360"/>
                <a:gd name="T39" fmla="*/ 36 h 292"/>
                <a:gd name="T40" fmla="*/ 102 w 360"/>
                <a:gd name="T41" fmla="*/ 35 h 292"/>
                <a:gd name="T42" fmla="*/ 44 w 360"/>
                <a:gd name="T43" fmla="*/ 25 h 292"/>
                <a:gd name="T44" fmla="*/ 16 w 360"/>
                <a:gd name="T45" fmla="*/ 0 h 292"/>
                <a:gd name="T46" fmla="*/ 0 w 360"/>
                <a:gd name="T47" fmla="*/ 12 h 292"/>
                <a:gd name="T48" fmla="*/ 21 w 360"/>
                <a:gd name="T49" fmla="*/ 56 h 292"/>
                <a:gd name="T50" fmla="*/ 69 w 360"/>
                <a:gd name="T51" fmla="*/ 61 h 292"/>
                <a:gd name="T52" fmla="*/ 119 w 360"/>
                <a:gd name="T53" fmla="*/ 65 h 292"/>
                <a:gd name="T54" fmla="*/ 121 w 360"/>
                <a:gd name="T55" fmla="*/ 104 h 292"/>
                <a:gd name="T56" fmla="*/ 125 w 360"/>
                <a:gd name="T57" fmla="*/ 148 h 292"/>
                <a:gd name="T58" fmla="*/ 142 w 360"/>
                <a:gd name="T59" fmla="*/ 198 h 292"/>
                <a:gd name="T60" fmla="*/ 164 w 360"/>
                <a:gd name="T61" fmla="*/ 248 h 292"/>
                <a:gd name="T62" fmla="*/ 196 w 360"/>
                <a:gd name="T63" fmla="*/ 281 h 292"/>
                <a:gd name="T64" fmla="*/ 216 w 360"/>
                <a:gd name="T65" fmla="*/ 292 h 29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60"/>
                <a:gd name="T100" fmla="*/ 0 h 292"/>
                <a:gd name="T101" fmla="*/ 360 w 360"/>
                <a:gd name="T102" fmla="*/ 292 h 29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60" h="292">
                  <a:moveTo>
                    <a:pt x="216" y="292"/>
                  </a:moveTo>
                  <a:lnTo>
                    <a:pt x="239" y="290"/>
                  </a:lnTo>
                  <a:lnTo>
                    <a:pt x="245" y="273"/>
                  </a:lnTo>
                  <a:lnTo>
                    <a:pt x="251" y="214"/>
                  </a:lnTo>
                  <a:lnTo>
                    <a:pt x="285" y="145"/>
                  </a:lnTo>
                  <a:lnTo>
                    <a:pt x="319" y="113"/>
                  </a:lnTo>
                  <a:lnTo>
                    <a:pt x="360" y="80"/>
                  </a:lnTo>
                  <a:lnTo>
                    <a:pt x="356" y="57"/>
                  </a:lnTo>
                  <a:lnTo>
                    <a:pt x="332" y="45"/>
                  </a:lnTo>
                  <a:lnTo>
                    <a:pt x="302" y="57"/>
                  </a:lnTo>
                  <a:lnTo>
                    <a:pt x="268" y="90"/>
                  </a:lnTo>
                  <a:lnTo>
                    <a:pt x="238" y="164"/>
                  </a:lnTo>
                  <a:lnTo>
                    <a:pt x="224" y="220"/>
                  </a:lnTo>
                  <a:lnTo>
                    <a:pt x="215" y="250"/>
                  </a:lnTo>
                  <a:lnTo>
                    <a:pt x="190" y="239"/>
                  </a:lnTo>
                  <a:lnTo>
                    <a:pt x="161" y="191"/>
                  </a:lnTo>
                  <a:lnTo>
                    <a:pt x="138" y="123"/>
                  </a:lnTo>
                  <a:lnTo>
                    <a:pt x="142" y="92"/>
                  </a:lnTo>
                  <a:lnTo>
                    <a:pt x="155" y="60"/>
                  </a:lnTo>
                  <a:lnTo>
                    <a:pt x="161" y="36"/>
                  </a:lnTo>
                  <a:lnTo>
                    <a:pt x="102" y="35"/>
                  </a:lnTo>
                  <a:lnTo>
                    <a:pt x="44" y="25"/>
                  </a:lnTo>
                  <a:lnTo>
                    <a:pt x="16" y="0"/>
                  </a:lnTo>
                  <a:lnTo>
                    <a:pt x="0" y="12"/>
                  </a:lnTo>
                  <a:lnTo>
                    <a:pt x="21" y="56"/>
                  </a:lnTo>
                  <a:lnTo>
                    <a:pt x="69" y="61"/>
                  </a:lnTo>
                  <a:lnTo>
                    <a:pt x="119" y="65"/>
                  </a:lnTo>
                  <a:lnTo>
                    <a:pt x="121" y="104"/>
                  </a:lnTo>
                  <a:lnTo>
                    <a:pt x="125" y="148"/>
                  </a:lnTo>
                  <a:lnTo>
                    <a:pt x="142" y="198"/>
                  </a:lnTo>
                  <a:lnTo>
                    <a:pt x="164" y="248"/>
                  </a:lnTo>
                  <a:lnTo>
                    <a:pt x="196" y="281"/>
                  </a:lnTo>
                  <a:lnTo>
                    <a:pt x="216" y="29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17" name="Group 12"/>
            <p:cNvGrpSpPr>
              <a:grpSpLocks/>
            </p:cNvGrpSpPr>
            <p:nvPr/>
          </p:nvGrpSpPr>
          <p:grpSpPr bwMode="auto">
            <a:xfrm>
              <a:off x="1440" y="2112"/>
              <a:ext cx="495" cy="1011"/>
              <a:chOff x="1440" y="2112"/>
              <a:chExt cx="495" cy="1011"/>
            </a:xfrm>
            <a:grpFill/>
          </p:grpSpPr>
          <p:sp>
            <p:nvSpPr>
              <p:cNvPr id="18" name="Freeform 13"/>
              <p:cNvSpPr>
                <a:spLocks/>
              </p:cNvSpPr>
              <p:nvPr/>
            </p:nvSpPr>
            <p:spPr bwMode="auto">
              <a:xfrm>
                <a:off x="1440" y="2731"/>
                <a:ext cx="265" cy="392"/>
              </a:xfrm>
              <a:custGeom>
                <a:avLst/>
                <a:gdLst>
                  <a:gd name="T0" fmla="*/ 144 w 265"/>
                  <a:gd name="T1" fmla="*/ 53 h 392"/>
                  <a:gd name="T2" fmla="*/ 186 w 265"/>
                  <a:gd name="T3" fmla="*/ 20 h 392"/>
                  <a:gd name="T4" fmla="*/ 226 w 265"/>
                  <a:gd name="T5" fmla="*/ 0 h 392"/>
                  <a:gd name="T6" fmla="*/ 252 w 265"/>
                  <a:gd name="T7" fmla="*/ 3 h 392"/>
                  <a:gd name="T8" fmla="*/ 265 w 265"/>
                  <a:gd name="T9" fmla="*/ 20 h 392"/>
                  <a:gd name="T10" fmla="*/ 265 w 265"/>
                  <a:gd name="T11" fmla="*/ 38 h 392"/>
                  <a:gd name="T12" fmla="*/ 257 w 265"/>
                  <a:gd name="T13" fmla="*/ 58 h 392"/>
                  <a:gd name="T14" fmla="*/ 230 w 265"/>
                  <a:gd name="T15" fmla="*/ 70 h 392"/>
                  <a:gd name="T16" fmla="*/ 175 w 265"/>
                  <a:gd name="T17" fmla="*/ 98 h 392"/>
                  <a:gd name="T18" fmla="*/ 142 w 265"/>
                  <a:gd name="T19" fmla="*/ 133 h 392"/>
                  <a:gd name="T20" fmla="*/ 120 w 265"/>
                  <a:gd name="T21" fmla="*/ 174 h 392"/>
                  <a:gd name="T22" fmla="*/ 115 w 265"/>
                  <a:gd name="T23" fmla="*/ 198 h 392"/>
                  <a:gd name="T24" fmla="*/ 144 w 265"/>
                  <a:gd name="T25" fmla="*/ 228 h 392"/>
                  <a:gd name="T26" fmla="*/ 175 w 265"/>
                  <a:gd name="T27" fmla="*/ 272 h 392"/>
                  <a:gd name="T28" fmla="*/ 197 w 265"/>
                  <a:gd name="T29" fmla="*/ 311 h 392"/>
                  <a:gd name="T30" fmla="*/ 203 w 265"/>
                  <a:gd name="T31" fmla="*/ 336 h 392"/>
                  <a:gd name="T32" fmla="*/ 203 w 265"/>
                  <a:gd name="T33" fmla="*/ 351 h 392"/>
                  <a:gd name="T34" fmla="*/ 188 w 265"/>
                  <a:gd name="T35" fmla="*/ 361 h 392"/>
                  <a:gd name="T36" fmla="*/ 142 w 265"/>
                  <a:gd name="T37" fmla="*/ 363 h 392"/>
                  <a:gd name="T38" fmla="*/ 72 w 265"/>
                  <a:gd name="T39" fmla="*/ 377 h 392"/>
                  <a:gd name="T40" fmla="*/ 60 w 265"/>
                  <a:gd name="T41" fmla="*/ 391 h 392"/>
                  <a:gd name="T42" fmla="*/ 49 w 265"/>
                  <a:gd name="T43" fmla="*/ 392 h 392"/>
                  <a:gd name="T44" fmla="*/ 0 w 265"/>
                  <a:gd name="T45" fmla="*/ 377 h 392"/>
                  <a:gd name="T46" fmla="*/ 0 w 265"/>
                  <a:gd name="T47" fmla="*/ 363 h 392"/>
                  <a:gd name="T48" fmla="*/ 21 w 265"/>
                  <a:gd name="T49" fmla="*/ 351 h 392"/>
                  <a:gd name="T50" fmla="*/ 109 w 265"/>
                  <a:gd name="T51" fmla="*/ 336 h 392"/>
                  <a:gd name="T52" fmla="*/ 155 w 265"/>
                  <a:gd name="T53" fmla="*/ 341 h 392"/>
                  <a:gd name="T54" fmla="*/ 177 w 265"/>
                  <a:gd name="T55" fmla="*/ 341 h 392"/>
                  <a:gd name="T56" fmla="*/ 183 w 265"/>
                  <a:gd name="T57" fmla="*/ 333 h 392"/>
                  <a:gd name="T58" fmla="*/ 164 w 265"/>
                  <a:gd name="T59" fmla="*/ 296 h 392"/>
                  <a:gd name="T60" fmla="*/ 126 w 265"/>
                  <a:gd name="T61" fmla="*/ 248 h 392"/>
                  <a:gd name="T62" fmla="*/ 98 w 265"/>
                  <a:gd name="T63" fmla="*/ 214 h 392"/>
                  <a:gd name="T64" fmla="*/ 87 w 265"/>
                  <a:gd name="T65" fmla="*/ 194 h 392"/>
                  <a:gd name="T66" fmla="*/ 87 w 265"/>
                  <a:gd name="T67" fmla="*/ 164 h 392"/>
                  <a:gd name="T68" fmla="*/ 106 w 265"/>
                  <a:gd name="T69" fmla="*/ 114 h 392"/>
                  <a:gd name="T70" fmla="*/ 122 w 265"/>
                  <a:gd name="T71" fmla="*/ 83 h 392"/>
                  <a:gd name="T72" fmla="*/ 144 w 265"/>
                  <a:gd name="T73" fmla="*/ 53 h 392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65"/>
                  <a:gd name="T112" fmla="*/ 0 h 392"/>
                  <a:gd name="T113" fmla="*/ 265 w 265"/>
                  <a:gd name="T114" fmla="*/ 392 h 392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65" h="392">
                    <a:moveTo>
                      <a:pt x="144" y="53"/>
                    </a:moveTo>
                    <a:lnTo>
                      <a:pt x="186" y="20"/>
                    </a:lnTo>
                    <a:lnTo>
                      <a:pt x="226" y="0"/>
                    </a:lnTo>
                    <a:lnTo>
                      <a:pt x="252" y="3"/>
                    </a:lnTo>
                    <a:lnTo>
                      <a:pt x="265" y="20"/>
                    </a:lnTo>
                    <a:lnTo>
                      <a:pt x="265" y="38"/>
                    </a:lnTo>
                    <a:lnTo>
                      <a:pt x="257" y="58"/>
                    </a:lnTo>
                    <a:lnTo>
                      <a:pt x="230" y="70"/>
                    </a:lnTo>
                    <a:lnTo>
                      <a:pt x="175" y="98"/>
                    </a:lnTo>
                    <a:lnTo>
                      <a:pt x="142" y="133"/>
                    </a:lnTo>
                    <a:lnTo>
                      <a:pt x="120" y="174"/>
                    </a:lnTo>
                    <a:lnTo>
                      <a:pt x="115" y="198"/>
                    </a:lnTo>
                    <a:lnTo>
                      <a:pt x="144" y="228"/>
                    </a:lnTo>
                    <a:lnTo>
                      <a:pt x="175" y="272"/>
                    </a:lnTo>
                    <a:lnTo>
                      <a:pt x="197" y="311"/>
                    </a:lnTo>
                    <a:lnTo>
                      <a:pt x="203" y="336"/>
                    </a:lnTo>
                    <a:lnTo>
                      <a:pt x="203" y="351"/>
                    </a:lnTo>
                    <a:lnTo>
                      <a:pt x="188" y="361"/>
                    </a:lnTo>
                    <a:lnTo>
                      <a:pt x="142" y="363"/>
                    </a:lnTo>
                    <a:lnTo>
                      <a:pt x="72" y="377"/>
                    </a:lnTo>
                    <a:lnTo>
                      <a:pt x="60" y="391"/>
                    </a:lnTo>
                    <a:lnTo>
                      <a:pt x="49" y="392"/>
                    </a:lnTo>
                    <a:lnTo>
                      <a:pt x="0" y="377"/>
                    </a:lnTo>
                    <a:lnTo>
                      <a:pt x="0" y="363"/>
                    </a:lnTo>
                    <a:lnTo>
                      <a:pt x="21" y="351"/>
                    </a:lnTo>
                    <a:lnTo>
                      <a:pt x="109" y="336"/>
                    </a:lnTo>
                    <a:lnTo>
                      <a:pt x="155" y="341"/>
                    </a:lnTo>
                    <a:lnTo>
                      <a:pt x="177" y="341"/>
                    </a:lnTo>
                    <a:lnTo>
                      <a:pt x="183" y="333"/>
                    </a:lnTo>
                    <a:lnTo>
                      <a:pt x="164" y="296"/>
                    </a:lnTo>
                    <a:lnTo>
                      <a:pt x="126" y="248"/>
                    </a:lnTo>
                    <a:lnTo>
                      <a:pt x="98" y="214"/>
                    </a:lnTo>
                    <a:lnTo>
                      <a:pt x="87" y="194"/>
                    </a:lnTo>
                    <a:lnTo>
                      <a:pt x="87" y="164"/>
                    </a:lnTo>
                    <a:lnTo>
                      <a:pt x="106" y="114"/>
                    </a:lnTo>
                    <a:lnTo>
                      <a:pt x="122" y="83"/>
                    </a:lnTo>
                    <a:lnTo>
                      <a:pt x="144" y="5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9" name="Freeform 14"/>
              <p:cNvSpPr>
                <a:spLocks/>
              </p:cNvSpPr>
              <p:nvPr/>
            </p:nvSpPr>
            <p:spPr bwMode="auto">
              <a:xfrm>
                <a:off x="1536" y="2112"/>
                <a:ext cx="206" cy="283"/>
              </a:xfrm>
              <a:custGeom>
                <a:avLst/>
                <a:gdLst>
                  <a:gd name="T0" fmla="*/ 42 w 206"/>
                  <a:gd name="T1" fmla="*/ 229 h 283"/>
                  <a:gd name="T2" fmla="*/ 66 w 206"/>
                  <a:gd name="T3" fmla="*/ 254 h 283"/>
                  <a:gd name="T4" fmla="*/ 104 w 206"/>
                  <a:gd name="T5" fmla="*/ 277 h 283"/>
                  <a:gd name="T6" fmla="*/ 137 w 206"/>
                  <a:gd name="T7" fmla="*/ 283 h 283"/>
                  <a:gd name="T8" fmla="*/ 162 w 206"/>
                  <a:gd name="T9" fmla="*/ 277 h 283"/>
                  <a:gd name="T10" fmla="*/ 192 w 206"/>
                  <a:gd name="T11" fmla="*/ 258 h 283"/>
                  <a:gd name="T12" fmla="*/ 203 w 206"/>
                  <a:gd name="T13" fmla="*/ 217 h 283"/>
                  <a:gd name="T14" fmla="*/ 206 w 206"/>
                  <a:gd name="T15" fmla="*/ 187 h 283"/>
                  <a:gd name="T16" fmla="*/ 197 w 206"/>
                  <a:gd name="T17" fmla="*/ 159 h 283"/>
                  <a:gd name="T18" fmla="*/ 180 w 206"/>
                  <a:gd name="T19" fmla="*/ 125 h 283"/>
                  <a:gd name="T20" fmla="*/ 164 w 206"/>
                  <a:gd name="T21" fmla="*/ 95 h 283"/>
                  <a:gd name="T22" fmla="*/ 162 w 206"/>
                  <a:gd name="T23" fmla="*/ 88 h 283"/>
                  <a:gd name="T24" fmla="*/ 169 w 206"/>
                  <a:gd name="T25" fmla="*/ 53 h 283"/>
                  <a:gd name="T26" fmla="*/ 192 w 206"/>
                  <a:gd name="T27" fmla="*/ 18 h 283"/>
                  <a:gd name="T28" fmla="*/ 195 w 206"/>
                  <a:gd name="T29" fmla="*/ 8 h 283"/>
                  <a:gd name="T30" fmla="*/ 184 w 206"/>
                  <a:gd name="T31" fmla="*/ 0 h 283"/>
                  <a:gd name="T32" fmla="*/ 169 w 206"/>
                  <a:gd name="T33" fmla="*/ 0 h 283"/>
                  <a:gd name="T34" fmla="*/ 154 w 206"/>
                  <a:gd name="T35" fmla="*/ 45 h 283"/>
                  <a:gd name="T36" fmla="*/ 146 w 206"/>
                  <a:gd name="T37" fmla="*/ 74 h 283"/>
                  <a:gd name="T38" fmla="*/ 126 w 206"/>
                  <a:gd name="T39" fmla="*/ 55 h 283"/>
                  <a:gd name="T40" fmla="*/ 109 w 206"/>
                  <a:gd name="T41" fmla="*/ 40 h 283"/>
                  <a:gd name="T42" fmla="*/ 75 w 206"/>
                  <a:gd name="T43" fmla="*/ 28 h 283"/>
                  <a:gd name="T44" fmla="*/ 49 w 206"/>
                  <a:gd name="T45" fmla="*/ 28 h 283"/>
                  <a:gd name="T46" fmla="*/ 11 w 206"/>
                  <a:gd name="T47" fmla="*/ 45 h 283"/>
                  <a:gd name="T48" fmla="*/ 0 w 206"/>
                  <a:gd name="T49" fmla="*/ 93 h 283"/>
                  <a:gd name="T50" fmla="*/ 9 w 206"/>
                  <a:gd name="T51" fmla="*/ 154 h 283"/>
                  <a:gd name="T52" fmla="*/ 26 w 206"/>
                  <a:gd name="T53" fmla="*/ 212 h 283"/>
                  <a:gd name="T54" fmla="*/ 42 w 206"/>
                  <a:gd name="T55" fmla="*/ 229 h 28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206"/>
                  <a:gd name="T85" fmla="*/ 0 h 283"/>
                  <a:gd name="T86" fmla="*/ 206 w 206"/>
                  <a:gd name="T87" fmla="*/ 283 h 283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206" h="283">
                    <a:moveTo>
                      <a:pt x="42" y="229"/>
                    </a:moveTo>
                    <a:lnTo>
                      <a:pt x="66" y="254"/>
                    </a:lnTo>
                    <a:lnTo>
                      <a:pt x="104" y="277"/>
                    </a:lnTo>
                    <a:lnTo>
                      <a:pt x="137" y="283"/>
                    </a:lnTo>
                    <a:lnTo>
                      <a:pt x="162" y="277"/>
                    </a:lnTo>
                    <a:lnTo>
                      <a:pt x="192" y="258"/>
                    </a:lnTo>
                    <a:lnTo>
                      <a:pt x="203" y="217"/>
                    </a:lnTo>
                    <a:lnTo>
                      <a:pt x="206" y="187"/>
                    </a:lnTo>
                    <a:lnTo>
                      <a:pt x="197" y="159"/>
                    </a:lnTo>
                    <a:lnTo>
                      <a:pt x="180" y="125"/>
                    </a:lnTo>
                    <a:lnTo>
                      <a:pt x="164" y="95"/>
                    </a:lnTo>
                    <a:lnTo>
                      <a:pt x="162" y="88"/>
                    </a:lnTo>
                    <a:lnTo>
                      <a:pt x="169" y="53"/>
                    </a:lnTo>
                    <a:lnTo>
                      <a:pt x="192" y="18"/>
                    </a:lnTo>
                    <a:lnTo>
                      <a:pt x="195" y="8"/>
                    </a:lnTo>
                    <a:lnTo>
                      <a:pt x="184" y="0"/>
                    </a:lnTo>
                    <a:lnTo>
                      <a:pt x="169" y="0"/>
                    </a:lnTo>
                    <a:lnTo>
                      <a:pt x="154" y="45"/>
                    </a:lnTo>
                    <a:lnTo>
                      <a:pt x="146" y="74"/>
                    </a:lnTo>
                    <a:lnTo>
                      <a:pt x="126" y="55"/>
                    </a:lnTo>
                    <a:lnTo>
                      <a:pt x="109" y="40"/>
                    </a:lnTo>
                    <a:lnTo>
                      <a:pt x="75" y="28"/>
                    </a:lnTo>
                    <a:lnTo>
                      <a:pt x="49" y="28"/>
                    </a:lnTo>
                    <a:lnTo>
                      <a:pt x="11" y="45"/>
                    </a:lnTo>
                    <a:lnTo>
                      <a:pt x="0" y="93"/>
                    </a:lnTo>
                    <a:lnTo>
                      <a:pt x="9" y="154"/>
                    </a:lnTo>
                    <a:lnTo>
                      <a:pt x="26" y="212"/>
                    </a:lnTo>
                    <a:lnTo>
                      <a:pt x="42" y="22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" name="Freeform 15"/>
              <p:cNvSpPr>
                <a:spLocks/>
              </p:cNvSpPr>
              <p:nvPr/>
            </p:nvSpPr>
            <p:spPr bwMode="auto">
              <a:xfrm>
                <a:off x="1648" y="2417"/>
                <a:ext cx="187" cy="374"/>
              </a:xfrm>
              <a:custGeom>
                <a:avLst/>
                <a:gdLst>
                  <a:gd name="T0" fmla="*/ 44 w 187"/>
                  <a:gd name="T1" fmla="*/ 30 h 374"/>
                  <a:gd name="T2" fmla="*/ 64 w 187"/>
                  <a:gd name="T3" fmla="*/ 8 h 374"/>
                  <a:gd name="T4" fmla="*/ 103 w 187"/>
                  <a:gd name="T5" fmla="*/ 0 h 374"/>
                  <a:gd name="T6" fmla="*/ 135 w 187"/>
                  <a:gd name="T7" fmla="*/ 8 h 374"/>
                  <a:gd name="T8" fmla="*/ 153 w 187"/>
                  <a:gd name="T9" fmla="*/ 20 h 374"/>
                  <a:gd name="T10" fmla="*/ 168 w 187"/>
                  <a:gd name="T11" fmla="*/ 44 h 374"/>
                  <a:gd name="T12" fmla="*/ 181 w 187"/>
                  <a:gd name="T13" fmla="*/ 88 h 374"/>
                  <a:gd name="T14" fmla="*/ 187 w 187"/>
                  <a:gd name="T15" fmla="*/ 135 h 374"/>
                  <a:gd name="T16" fmla="*/ 187 w 187"/>
                  <a:gd name="T17" fmla="*/ 219 h 374"/>
                  <a:gd name="T18" fmla="*/ 168 w 187"/>
                  <a:gd name="T19" fmla="*/ 292 h 374"/>
                  <a:gd name="T20" fmla="*/ 141 w 187"/>
                  <a:gd name="T21" fmla="*/ 334 h 374"/>
                  <a:gd name="T22" fmla="*/ 113 w 187"/>
                  <a:gd name="T23" fmla="*/ 357 h 374"/>
                  <a:gd name="T24" fmla="*/ 83 w 187"/>
                  <a:gd name="T25" fmla="*/ 374 h 374"/>
                  <a:gd name="T26" fmla="*/ 39 w 187"/>
                  <a:gd name="T27" fmla="*/ 372 h 374"/>
                  <a:gd name="T28" fmla="*/ 4 w 187"/>
                  <a:gd name="T29" fmla="*/ 347 h 374"/>
                  <a:gd name="T30" fmla="*/ 0 w 187"/>
                  <a:gd name="T31" fmla="*/ 317 h 374"/>
                  <a:gd name="T32" fmla="*/ 17 w 187"/>
                  <a:gd name="T33" fmla="*/ 273 h 374"/>
                  <a:gd name="T34" fmla="*/ 32 w 187"/>
                  <a:gd name="T35" fmla="*/ 223 h 374"/>
                  <a:gd name="T36" fmla="*/ 37 w 187"/>
                  <a:gd name="T37" fmla="*/ 158 h 374"/>
                  <a:gd name="T38" fmla="*/ 28 w 187"/>
                  <a:gd name="T39" fmla="*/ 103 h 374"/>
                  <a:gd name="T40" fmla="*/ 28 w 187"/>
                  <a:gd name="T41" fmla="*/ 63 h 374"/>
                  <a:gd name="T42" fmla="*/ 44 w 187"/>
                  <a:gd name="T43" fmla="*/ 30 h 374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87"/>
                  <a:gd name="T67" fmla="*/ 0 h 374"/>
                  <a:gd name="T68" fmla="*/ 187 w 187"/>
                  <a:gd name="T69" fmla="*/ 374 h 374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87" h="374">
                    <a:moveTo>
                      <a:pt x="44" y="30"/>
                    </a:moveTo>
                    <a:lnTo>
                      <a:pt x="64" y="8"/>
                    </a:lnTo>
                    <a:lnTo>
                      <a:pt x="103" y="0"/>
                    </a:lnTo>
                    <a:lnTo>
                      <a:pt x="135" y="8"/>
                    </a:lnTo>
                    <a:lnTo>
                      <a:pt x="153" y="20"/>
                    </a:lnTo>
                    <a:lnTo>
                      <a:pt x="168" y="44"/>
                    </a:lnTo>
                    <a:lnTo>
                      <a:pt x="181" y="88"/>
                    </a:lnTo>
                    <a:lnTo>
                      <a:pt x="187" y="135"/>
                    </a:lnTo>
                    <a:lnTo>
                      <a:pt x="187" y="219"/>
                    </a:lnTo>
                    <a:lnTo>
                      <a:pt x="168" y="292"/>
                    </a:lnTo>
                    <a:lnTo>
                      <a:pt x="141" y="334"/>
                    </a:lnTo>
                    <a:lnTo>
                      <a:pt x="113" y="357"/>
                    </a:lnTo>
                    <a:lnTo>
                      <a:pt x="83" y="374"/>
                    </a:lnTo>
                    <a:lnTo>
                      <a:pt x="39" y="372"/>
                    </a:lnTo>
                    <a:lnTo>
                      <a:pt x="4" y="347"/>
                    </a:lnTo>
                    <a:lnTo>
                      <a:pt x="0" y="317"/>
                    </a:lnTo>
                    <a:lnTo>
                      <a:pt x="17" y="273"/>
                    </a:lnTo>
                    <a:lnTo>
                      <a:pt x="32" y="223"/>
                    </a:lnTo>
                    <a:lnTo>
                      <a:pt x="37" y="158"/>
                    </a:lnTo>
                    <a:lnTo>
                      <a:pt x="28" y="103"/>
                    </a:lnTo>
                    <a:lnTo>
                      <a:pt x="28" y="63"/>
                    </a:lnTo>
                    <a:lnTo>
                      <a:pt x="44" y="3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" name="Freeform 16"/>
              <p:cNvSpPr>
                <a:spLocks/>
              </p:cNvSpPr>
              <p:nvPr/>
            </p:nvSpPr>
            <p:spPr bwMode="auto">
              <a:xfrm>
                <a:off x="1720" y="2749"/>
                <a:ext cx="215" cy="369"/>
              </a:xfrm>
              <a:custGeom>
                <a:avLst/>
                <a:gdLst>
                  <a:gd name="T0" fmla="*/ 71 w 215"/>
                  <a:gd name="T1" fmla="*/ 16 h 369"/>
                  <a:gd name="T2" fmla="*/ 46 w 215"/>
                  <a:gd name="T3" fmla="*/ 0 h 369"/>
                  <a:gd name="T4" fmla="*/ 13 w 215"/>
                  <a:gd name="T5" fmla="*/ 0 h 369"/>
                  <a:gd name="T6" fmla="*/ 0 w 215"/>
                  <a:gd name="T7" fmla="*/ 21 h 369"/>
                  <a:gd name="T8" fmla="*/ 6 w 215"/>
                  <a:gd name="T9" fmla="*/ 50 h 369"/>
                  <a:gd name="T10" fmla="*/ 35 w 215"/>
                  <a:gd name="T11" fmla="*/ 80 h 369"/>
                  <a:gd name="T12" fmla="*/ 95 w 215"/>
                  <a:gd name="T13" fmla="*/ 107 h 369"/>
                  <a:gd name="T14" fmla="*/ 165 w 215"/>
                  <a:gd name="T15" fmla="*/ 164 h 369"/>
                  <a:gd name="T16" fmla="*/ 176 w 215"/>
                  <a:gd name="T17" fmla="*/ 189 h 369"/>
                  <a:gd name="T18" fmla="*/ 170 w 215"/>
                  <a:gd name="T19" fmla="*/ 201 h 369"/>
                  <a:gd name="T20" fmla="*/ 117 w 215"/>
                  <a:gd name="T21" fmla="*/ 238 h 369"/>
                  <a:gd name="T22" fmla="*/ 55 w 215"/>
                  <a:gd name="T23" fmla="*/ 284 h 369"/>
                  <a:gd name="T24" fmla="*/ 40 w 215"/>
                  <a:gd name="T25" fmla="*/ 303 h 369"/>
                  <a:gd name="T26" fmla="*/ 40 w 215"/>
                  <a:gd name="T27" fmla="*/ 323 h 369"/>
                  <a:gd name="T28" fmla="*/ 88 w 215"/>
                  <a:gd name="T29" fmla="*/ 345 h 369"/>
                  <a:gd name="T30" fmla="*/ 161 w 215"/>
                  <a:gd name="T31" fmla="*/ 369 h 369"/>
                  <a:gd name="T32" fmla="*/ 187 w 215"/>
                  <a:gd name="T33" fmla="*/ 369 h 369"/>
                  <a:gd name="T34" fmla="*/ 215 w 215"/>
                  <a:gd name="T35" fmla="*/ 353 h 369"/>
                  <a:gd name="T36" fmla="*/ 215 w 215"/>
                  <a:gd name="T37" fmla="*/ 340 h 369"/>
                  <a:gd name="T38" fmla="*/ 194 w 215"/>
                  <a:gd name="T39" fmla="*/ 333 h 369"/>
                  <a:gd name="T40" fmla="*/ 100 w 215"/>
                  <a:gd name="T41" fmla="*/ 323 h 369"/>
                  <a:gd name="T42" fmla="*/ 66 w 215"/>
                  <a:gd name="T43" fmla="*/ 315 h 369"/>
                  <a:gd name="T44" fmla="*/ 62 w 215"/>
                  <a:gd name="T45" fmla="*/ 300 h 369"/>
                  <a:gd name="T46" fmla="*/ 122 w 215"/>
                  <a:gd name="T47" fmla="*/ 259 h 369"/>
                  <a:gd name="T48" fmla="*/ 189 w 215"/>
                  <a:gd name="T49" fmla="*/ 219 h 369"/>
                  <a:gd name="T50" fmla="*/ 203 w 215"/>
                  <a:gd name="T51" fmla="*/ 204 h 369"/>
                  <a:gd name="T52" fmla="*/ 209 w 215"/>
                  <a:gd name="T53" fmla="*/ 184 h 369"/>
                  <a:gd name="T54" fmla="*/ 203 w 215"/>
                  <a:gd name="T55" fmla="*/ 156 h 369"/>
                  <a:gd name="T56" fmla="*/ 183 w 215"/>
                  <a:gd name="T57" fmla="*/ 135 h 369"/>
                  <a:gd name="T58" fmla="*/ 117 w 215"/>
                  <a:gd name="T59" fmla="*/ 62 h 369"/>
                  <a:gd name="T60" fmla="*/ 71 w 215"/>
                  <a:gd name="T61" fmla="*/ 16 h 369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215"/>
                  <a:gd name="T94" fmla="*/ 0 h 369"/>
                  <a:gd name="T95" fmla="*/ 215 w 215"/>
                  <a:gd name="T96" fmla="*/ 369 h 369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215" h="369">
                    <a:moveTo>
                      <a:pt x="71" y="16"/>
                    </a:moveTo>
                    <a:lnTo>
                      <a:pt x="46" y="0"/>
                    </a:lnTo>
                    <a:lnTo>
                      <a:pt x="13" y="0"/>
                    </a:lnTo>
                    <a:lnTo>
                      <a:pt x="0" y="21"/>
                    </a:lnTo>
                    <a:lnTo>
                      <a:pt x="6" y="50"/>
                    </a:lnTo>
                    <a:lnTo>
                      <a:pt x="35" y="80"/>
                    </a:lnTo>
                    <a:lnTo>
                      <a:pt x="95" y="107"/>
                    </a:lnTo>
                    <a:lnTo>
                      <a:pt x="165" y="164"/>
                    </a:lnTo>
                    <a:lnTo>
                      <a:pt x="176" y="189"/>
                    </a:lnTo>
                    <a:lnTo>
                      <a:pt x="170" y="201"/>
                    </a:lnTo>
                    <a:lnTo>
                      <a:pt x="117" y="238"/>
                    </a:lnTo>
                    <a:lnTo>
                      <a:pt x="55" y="284"/>
                    </a:lnTo>
                    <a:lnTo>
                      <a:pt x="40" y="303"/>
                    </a:lnTo>
                    <a:lnTo>
                      <a:pt x="40" y="323"/>
                    </a:lnTo>
                    <a:lnTo>
                      <a:pt x="88" y="345"/>
                    </a:lnTo>
                    <a:lnTo>
                      <a:pt x="161" y="369"/>
                    </a:lnTo>
                    <a:lnTo>
                      <a:pt x="187" y="369"/>
                    </a:lnTo>
                    <a:lnTo>
                      <a:pt x="215" y="353"/>
                    </a:lnTo>
                    <a:lnTo>
                      <a:pt x="215" y="340"/>
                    </a:lnTo>
                    <a:lnTo>
                      <a:pt x="194" y="333"/>
                    </a:lnTo>
                    <a:lnTo>
                      <a:pt x="100" y="323"/>
                    </a:lnTo>
                    <a:lnTo>
                      <a:pt x="66" y="315"/>
                    </a:lnTo>
                    <a:lnTo>
                      <a:pt x="62" y="300"/>
                    </a:lnTo>
                    <a:lnTo>
                      <a:pt x="122" y="259"/>
                    </a:lnTo>
                    <a:lnTo>
                      <a:pt x="189" y="219"/>
                    </a:lnTo>
                    <a:lnTo>
                      <a:pt x="203" y="204"/>
                    </a:lnTo>
                    <a:lnTo>
                      <a:pt x="209" y="184"/>
                    </a:lnTo>
                    <a:lnTo>
                      <a:pt x="203" y="156"/>
                    </a:lnTo>
                    <a:lnTo>
                      <a:pt x="183" y="135"/>
                    </a:lnTo>
                    <a:lnTo>
                      <a:pt x="117" y="62"/>
                    </a:lnTo>
                    <a:lnTo>
                      <a:pt x="71" y="16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pic>
        <p:nvPicPr>
          <p:cNvPr id="42" name="Picture 2" descr="http://www.asalsido.org/asalsido/images/ok.png"/>
          <p:cNvPicPr>
            <a:picLocks noChangeAspect="1" noChangeArrowheads="1"/>
          </p:cNvPicPr>
          <p:nvPr/>
        </p:nvPicPr>
        <p:blipFill>
          <a:blip r:embed="rId2" cstate="print"/>
          <a:srcRect l="8789" t="5859" r="9179" b="9179"/>
          <a:stretch>
            <a:fillRect/>
          </a:stretch>
        </p:blipFill>
        <p:spPr bwMode="auto">
          <a:xfrm>
            <a:off x="2404727" y="650535"/>
            <a:ext cx="571504" cy="591915"/>
          </a:xfrm>
          <a:prstGeom prst="ellipse">
            <a:avLst/>
          </a:prstGeom>
          <a:noFill/>
        </p:spPr>
      </p:pic>
      <p:pic>
        <p:nvPicPr>
          <p:cNvPr id="43" name="Picture 2" descr="http://www.asalsido.org/asalsido/images/ok.png"/>
          <p:cNvPicPr>
            <a:picLocks noChangeAspect="1" noChangeArrowheads="1"/>
          </p:cNvPicPr>
          <p:nvPr/>
        </p:nvPicPr>
        <p:blipFill>
          <a:blip r:embed="rId2" cstate="print"/>
          <a:srcRect l="8789" t="5859" r="9179" b="9179"/>
          <a:stretch>
            <a:fillRect/>
          </a:stretch>
        </p:blipFill>
        <p:spPr bwMode="auto">
          <a:xfrm>
            <a:off x="2395630" y="2974647"/>
            <a:ext cx="571504" cy="591915"/>
          </a:xfrm>
          <a:prstGeom prst="ellipse">
            <a:avLst/>
          </a:prstGeom>
          <a:noFill/>
        </p:spPr>
      </p:pic>
      <p:pic>
        <p:nvPicPr>
          <p:cNvPr id="44" name="Picture 2" descr="http://www.asalsido.org/asalsido/images/ok.png"/>
          <p:cNvPicPr>
            <a:picLocks noChangeAspect="1" noChangeArrowheads="1"/>
          </p:cNvPicPr>
          <p:nvPr/>
        </p:nvPicPr>
        <p:blipFill>
          <a:blip r:embed="rId2" cstate="print"/>
          <a:srcRect l="8789" t="5859" r="9179" b="9179"/>
          <a:stretch>
            <a:fillRect/>
          </a:stretch>
        </p:blipFill>
        <p:spPr bwMode="auto">
          <a:xfrm>
            <a:off x="2390099" y="2403418"/>
            <a:ext cx="571504" cy="591915"/>
          </a:xfrm>
          <a:prstGeom prst="ellipse">
            <a:avLst/>
          </a:prstGeom>
          <a:noFill/>
        </p:spPr>
      </p:pic>
      <p:pic>
        <p:nvPicPr>
          <p:cNvPr id="45" name="Picture 2" descr="http://www.asalsido.org/asalsido/images/ok.png"/>
          <p:cNvPicPr>
            <a:picLocks noChangeAspect="1" noChangeArrowheads="1"/>
          </p:cNvPicPr>
          <p:nvPr/>
        </p:nvPicPr>
        <p:blipFill>
          <a:blip r:embed="rId2" cstate="print"/>
          <a:srcRect l="8789" t="5859" r="9179" b="9179"/>
          <a:stretch>
            <a:fillRect/>
          </a:stretch>
        </p:blipFill>
        <p:spPr bwMode="auto">
          <a:xfrm>
            <a:off x="2384568" y="1832189"/>
            <a:ext cx="571504" cy="591915"/>
          </a:xfrm>
          <a:prstGeom prst="ellipse">
            <a:avLst/>
          </a:prstGeom>
          <a:noFill/>
        </p:spPr>
      </p:pic>
      <p:pic>
        <p:nvPicPr>
          <p:cNvPr id="46" name="Picture 2" descr="http://www.asalsido.org/asalsido/images/ok.png"/>
          <p:cNvPicPr>
            <a:picLocks noChangeAspect="1" noChangeArrowheads="1"/>
          </p:cNvPicPr>
          <p:nvPr/>
        </p:nvPicPr>
        <p:blipFill>
          <a:blip r:embed="rId2" cstate="print"/>
          <a:srcRect l="8789" t="5859" r="9179" b="9179"/>
          <a:stretch>
            <a:fillRect/>
          </a:stretch>
        </p:blipFill>
        <p:spPr bwMode="auto">
          <a:xfrm>
            <a:off x="2400954" y="1250931"/>
            <a:ext cx="571504" cy="591915"/>
          </a:xfrm>
          <a:prstGeom prst="ellipse">
            <a:avLst/>
          </a:prstGeom>
          <a:noFill/>
        </p:spPr>
      </p:pic>
      <p:sp>
        <p:nvSpPr>
          <p:cNvPr id="35" name="32 Marco"/>
          <p:cNvSpPr/>
          <p:nvPr/>
        </p:nvSpPr>
        <p:spPr>
          <a:xfrm>
            <a:off x="2519508" y="3696396"/>
            <a:ext cx="301625" cy="357187"/>
          </a:xfrm>
          <a:prstGeom prst="fram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AR">
              <a:solidFill>
                <a:schemeClr val="tx1"/>
              </a:solidFill>
            </a:endParaRPr>
          </a:p>
        </p:txBody>
      </p:sp>
      <p:pic>
        <p:nvPicPr>
          <p:cNvPr id="36" name="Picture 2" descr="http://www.asalsido.org/asalsido/images/ok.png"/>
          <p:cNvPicPr>
            <a:picLocks noChangeAspect="1" noChangeArrowheads="1"/>
          </p:cNvPicPr>
          <p:nvPr/>
        </p:nvPicPr>
        <p:blipFill>
          <a:blip r:embed="rId2" cstate="print"/>
          <a:srcRect l="8789" t="5859" r="9179" b="9179"/>
          <a:stretch>
            <a:fillRect/>
          </a:stretch>
        </p:blipFill>
        <p:spPr bwMode="auto">
          <a:xfrm>
            <a:off x="2386786" y="3558115"/>
            <a:ext cx="571504" cy="591915"/>
          </a:xfrm>
          <a:prstGeom prst="ellipse">
            <a:avLst/>
          </a:prstGeom>
          <a:noFill/>
        </p:spPr>
      </p:pic>
      <p:sp>
        <p:nvSpPr>
          <p:cNvPr id="39" name="33 CuadroTexto"/>
          <p:cNvSpPr txBox="1"/>
          <p:nvPr/>
        </p:nvSpPr>
        <p:spPr>
          <a:xfrm>
            <a:off x="2993499" y="3695786"/>
            <a:ext cx="7858125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A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Desafiantes y rebeldes.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41" name="32 Marco"/>
          <p:cNvSpPr/>
          <p:nvPr/>
        </p:nvSpPr>
        <p:spPr>
          <a:xfrm>
            <a:off x="2510575" y="4270608"/>
            <a:ext cx="301625" cy="357187"/>
          </a:xfrm>
          <a:prstGeom prst="fram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AR">
              <a:solidFill>
                <a:schemeClr val="tx1"/>
              </a:solidFill>
            </a:endParaRPr>
          </a:p>
        </p:txBody>
      </p:sp>
      <p:sp>
        <p:nvSpPr>
          <p:cNvPr id="47" name="32 Marco"/>
          <p:cNvSpPr/>
          <p:nvPr/>
        </p:nvSpPr>
        <p:spPr>
          <a:xfrm>
            <a:off x="2509444" y="4865287"/>
            <a:ext cx="301625" cy="357187"/>
          </a:xfrm>
          <a:prstGeom prst="fram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AR">
              <a:solidFill>
                <a:schemeClr val="tx1"/>
              </a:solidFill>
            </a:endParaRPr>
          </a:p>
        </p:txBody>
      </p:sp>
      <p:pic>
        <p:nvPicPr>
          <p:cNvPr id="40" name="Picture 2" descr="http://www.asalsido.org/asalsido/images/ok.png"/>
          <p:cNvPicPr>
            <a:picLocks noChangeAspect="1" noChangeArrowheads="1"/>
          </p:cNvPicPr>
          <p:nvPr/>
        </p:nvPicPr>
        <p:blipFill>
          <a:blip r:embed="rId2" cstate="print"/>
          <a:srcRect l="8789" t="5859" r="9179" b="9179"/>
          <a:stretch>
            <a:fillRect/>
          </a:stretch>
        </p:blipFill>
        <p:spPr bwMode="auto">
          <a:xfrm>
            <a:off x="2386786" y="4161291"/>
            <a:ext cx="571504" cy="591915"/>
          </a:xfrm>
          <a:prstGeom prst="ellipse">
            <a:avLst/>
          </a:prstGeom>
          <a:noFill/>
        </p:spPr>
      </p:pic>
      <p:sp>
        <p:nvSpPr>
          <p:cNvPr id="48" name="33 CuadroTexto"/>
          <p:cNvSpPr txBox="1"/>
          <p:nvPr/>
        </p:nvSpPr>
        <p:spPr>
          <a:xfrm>
            <a:off x="3019929" y="4276000"/>
            <a:ext cx="7858125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A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Conectados todo el día.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pic>
        <p:nvPicPr>
          <p:cNvPr id="49" name="Picture 2" descr="http://www.asalsido.org/asalsido/images/ok.png"/>
          <p:cNvPicPr>
            <a:picLocks noChangeAspect="1" noChangeArrowheads="1"/>
          </p:cNvPicPr>
          <p:nvPr/>
        </p:nvPicPr>
        <p:blipFill>
          <a:blip r:embed="rId2" cstate="print"/>
          <a:srcRect l="8789" t="5859" r="9179" b="9179"/>
          <a:stretch>
            <a:fillRect/>
          </a:stretch>
        </p:blipFill>
        <p:spPr bwMode="auto">
          <a:xfrm>
            <a:off x="2403813" y="4753206"/>
            <a:ext cx="571504" cy="591915"/>
          </a:xfrm>
          <a:prstGeom prst="ellipse">
            <a:avLst/>
          </a:prstGeom>
          <a:noFill/>
        </p:spPr>
      </p:pic>
      <p:sp>
        <p:nvSpPr>
          <p:cNvPr id="50" name="33 CuadroTexto"/>
          <p:cNvSpPr txBox="1"/>
          <p:nvPr/>
        </p:nvSpPr>
        <p:spPr>
          <a:xfrm>
            <a:off x="3019929" y="4829392"/>
            <a:ext cx="7858125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A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Visibles y deshinbidos.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53" name="32 Marco"/>
          <p:cNvSpPr/>
          <p:nvPr/>
        </p:nvSpPr>
        <p:spPr>
          <a:xfrm>
            <a:off x="2509444" y="5451336"/>
            <a:ext cx="301625" cy="357187"/>
          </a:xfrm>
          <a:prstGeom prst="fram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AR">
              <a:solidFill>
                <a:schemeClr val="tx1"/>
              </a:solidFill>
            </a:endParaRPr>
          </a:p>
        </p:txBody>
      </p:sp>
      <p:pic>
        <p:nvPicPr>
          <p:cNvPr id="51" name="Picture 2" descr="http://www.asalsido.org/asalsido/images/ok.png"/>
          <p:cNvPicPr>
            <a:picLocks noChangeAspect="1" noChangeArrowheads="1"/>
          </p:cNvPicPr>
          <p:nvPr/>
        </p:nvPicPr>
        <p:blipFill>
          <a:blip r:embed="rId2" cstate="print"/>
          <a:srcRect l="8789" t="5859" r="9179" b="9179"/>
          <a:stretch>
            <a:fillRect/>
          </a:stretch>
        </p:blipFill>
        <p:spPr bwMode="auto">
          <a:xfrm>
            <a:off x="2384721" y="5334464"/>
            <a:ext cx="571504" cy="591915"/>
          </a:xfrm>
          <a:prstGeom prst="ellipse">
            <a:avLst/>
          </a:prstGeom>
          <a:noFill/>
        </p:spPr>
      </p:pic>
      <p:sp>
        <p:nvSpPr>
          <p:cNvPr id="54" name="32 Marco"/>
          <p:cNvSpPr/>
          <p:nvPr/>
        </p:nvSpPr>
        <p:spPr>
          <a:xfrm>
            <a:off x="2509443" y="6026819"/>
            <a:ext cx="301625" cy="357187"/>
          </a:xfrm>
          <a:prstGeom prst="fram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AR">
              <a:solidFill>
                <a:schemeClr val="tx1"/>
              </a:solidFill>
            </a:endParaRPr>
          </a:p>
        </p:txBody>
      </p:sp>
      <p:pic>
        <p:nvPicPr>
          <p:cNvPr id="52" name="Picture 2" descr="http://www.asalsido.org/asalsido/images/ok.png"/>
          <p:cNvPicPr>
            <a:picLocks noChangeAspect="1" noChangeArrowheads="1"/>
          </p:cNvPicPr>
          <p:nvPr/>
        </p:nvPicPr>
        <p:blipFill>
          <a:blip r:embed="rId2" cstate="print"/>
          <a:srcRect l="8789" t="5859" r="9179" b="9179"/>
          <a:stretch>
            <a:fillRect/>
          </a:stretch>
        </p:blipFill>
        <p:spPr bwMode="auto">
          <a:xfrm>
            <a:off x="2374503" y="5929422"/>
            <a:ext cx="571504" cy="591915"/>
          </a:xfrm>
          <a:prstGeom prst="ellipse">
            <a:avLst/>
          </a:prstGeom>
          <a:noFill/>
        </p:spPr>
      </p:pic>
      <p:sp>
        <p:nvSpPr>
          <p:cNvPr id="55" name="33 CuadroTexto"/>
          <p:cNvSpPr txBox="1"/>
          <p:nvPr/>
        </p:nvSpPr>
        <p:spPr>
          <a:xfrm>
            <a:off x="3022011" y="5454741"/>
            <a:ext cx="7858125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A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Autoinmunes y expertos.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56" name="33 CuadroTexto"/>
          <p:cNvSpPr txBox="1"/>
          <p:nvPr/>
        </p:nvSpPr>
        <p:spPr>
          <a:xfrm>
            <a:off x="3026587" y="6005358"/>
            <a:ext cx="7858125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A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Multimediáticos y multifuncionales.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859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28" grpId="0"/>
      <p:bldP spid="32" grpId="0"/>
      <p:bldP spid="34" grpId="0"/>
      <p:bldP spid="39" grpId="0"/>
      <p:bldP spid="48" grpId="0"/>
      <p:bldP spid="50" grpId="0"/>
      <p:bldP spid="55" grpId="0"/>
      <p:bldP spid="5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36 Rectángulo redondeado"/>
          <p:cNvSpPr/>
          <p:nvPr/>
        </p:nvSpPr>
        <p:spPr>
          <a:xfrm>
            <a:off x="1651520" y="609779"/>
            <a:ext cx="8858312" cy="6238043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AR" dirty="0">
              <a:latin typeface="Candara" panose="020E0502030303020204" pitchFamily="34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1524000" y="1"/>
            <a:ext cx="9144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s-A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</a:t>
            </a:r>
            <a:r>
              <a:rPr lang="es-A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hlinkClick r:id="rId2" action="ppaction://hlinkfile"/>
              </a:rPr>
              <a:t>UNA GENERACIÓN</a:t>
            </a:r>
            <a:r>
              <a:rPr lang="es-AR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hlinkClick r:id="rId2" action="ppaction://hlinkfile"/>
              </a:rPr>
              <a:t> </a:t>
            </a:r>
            <a:r>
              <a:rPr lang="es-A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hlinkClick r:id="rId2" action="ppaction://hlinkfile"/>
              </a:rPr>
              <a:t>INTERACTIVA</a:t>
            </a:r>
            <a:endParaRPr lang="es-A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3009115" y="737821"/>
            <a:ext cx="614312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A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Estos cambios no son menores. Por el contrario, implican fuertes transformaciones en la manera en que los niños y jóvenes forman su identidad, se relacionan con el otro, adquieren saberes, construyen conocimientos, incorporan aprendizajes y conciben el mundo.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0926" y="3512502"/>
            <a:ext cx="4422947" cy="3140933"/>
          </a:xfrm>
          <a:prstGeom prst="rect">
            <a:avLst/>
          </a:prstGeom>
        </p:spPr>
      </p:pic>
      <p:grpSp>
        <p:nvGrpSpPr>
          <p:cNvPr id="6" name="Group 9"/>
          <p:cNvGrpSpPr>
            <a:grpSpLocks/>
          </p:cNvGrpSpPr>
          <p:nvPr/>
        </p:nvGrpSpPr>
        <p:grpSpPr bwMode="auto">
          <a:xfrm>
            <a:off x="5750078" y="1928802"/>
            <a:ext cx="2060434" cy="2911678"/>
            <a:chOff x="1296" y="2112"/>
            <a:chExt cx="797" cy="1011"/>
          </a:xfrm>
          <a:solidFill>
            <a:schemeClr val="accent5">
              <a:lumMod val="50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15" name="Freeform 10"/>
            <p:cNvSpPr>
              <a:spLocks/>
            </p:cNvSpPr>
            <p:nvPr/>
          </p:nvSpPr>
          <p:spPr bwMode="auto">
            <a:xfrm rot="1824941">
              <a:off x="1872" y="2112"/>
              <a:ext cx="221" cy="395"/>
            </a:xfrm>
            <a:custGeom>
              <a:avLst/>
              <a:gdLst>
                <a:gd name="T0" fmla="*/ 0 w 663"/>
                <a:gd name="T1" fmla="*/ 0 h 1186"/>
                <a:gd name="T2" fmla="*/ 0 w 663"/>
                <a:gd name="T3" fmla="*/ 0 h 1186"/>
                <a:gd name="T4" fmla="*/ 0 w 663"/>
                <a:gd name="T5" fmla="*/ 0 h 1186"/>
                <a:gd name="T6" fmla="*/ 0 w 663"/>
                <a:gd name="T7" fmla="*/ 0 h 1186"/>
                <a:gd name="T8" fmla="*/ 0 w 663"/>
                <a:gd name="T9" fmla="*/ 0 h 1186"/>
                <a:gd name="T10" fmla="*/ 0 w 663"/>
                <a:gd name="T11" fmla="*/ 0 h 1186"/>
                <a:gd name="T12" fmla="*/ 0 w 663"/>
                <a:gd name="T13" fmla="*/ 0 h 1186"/>
                <a:gd name="T14" fmla="*/ 0 w 663"/>
                <a:gd name="T15" fmla="*/ 0 h 1186"/>
                <a:gd name="T16" fmla="*/ 0 w 663"/>
                <a:gd name="T17" fmla="*/ 0 h 1186"/>
                <a:gd name="T18" fmla="*/ 0 w 663"/>
                <a:gd name="T19" fmla="*/ 0 h 1186"/>
                <a:gd name="T20" fmla="*/ 0 w 663"/>
                <a:gd name="T21" fmla="*/ 0 h 1186"/>
                <a:gd name="T22" fmla="*/ 0 w 663"/>
                <a:gd name="T23" fmla="*/ 0 h 1186"/>
                <a:gd name="T24" fmla="*/ 0 w 663"/>
                <a:gd name="T25" fmla="*/ 0 h 1186"/>
                <a:gd name="T26" fmla="*/ 0 w 663"/>
                <a:gd name="T27" fmla="*/ 0 h 1186"/>
                <a:gd name="T28" fmla="*/ 0 w 663"/>
                <a:gd name="T29" fmla="*/ 0 h 1186"/>
                <a:gd name="T30" fmla="*/ 0 w 663"/>
                <a:gd name="T31" fmla="*/ 0 h 1186"/>
                <a:gd name="T32" fmla="*/ 0 w 663"/>
                <a:gd name="T33" fmla="*/ 0 h 1186"/>
                <a:gd name="T34" fmla="*/ 0 w 663"/>
                <a:gd name="T35" fmla="*/ 0 h 1186"/>
                <a:gd name="T36" fmla="*/ 0 w 663"/>
                <a:gd name="T37" fmla="*/ 0 h 1186"/>
                <a:gd name="T38" fmla="*/ 0 w 663"/>
                <a:gd name="T39" fmla="*/ 0 h 1186"/>
                <a:gd name="T40" fmla="*/ 0 w 663"/>
                <a:gd name="T41" fmla="*/ 0 h 1186"/>
                <a:gd name="T42" fmla="*/ 0 w 663"/>
                <a:gd name="T43" fmla="*/ 0 h 1186"/>
                <a:gd name="T44" fmla="*/ 0 w 663"/>
                <a:gd name="T45" fmla="*/ 0 h 1186"/>
                <a:gd name="T46" fmla="*/ 0 w 663"/>
                <a:gd name="T47" fmla="*/ 0 h 1186"/>
                <a:gd name="T48" fmla="*/ 0 w 663"/>
                <a:gd name="T49" fmla="*/ 0 h 118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63"/>
                <a:gd name="T76" fmla="*/ 0 h 1186"/>
                <a:gd name="T77" fmla="*/ 663 w 663"/>
                <a:gd name="T78" fmla="*/ 1186 h 118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63" h="1186">
                  <a:moveTo>
                    <a:pt x="65" y="1186"/>
                  </a:moveTo>
                  <a:lnTo>
                    <a:pt x="12" y="1172"/>
                  </a:lnTo>
                  <a:lnTo>
                    <a:pt x="0" y="1099"/>
                  </a:lnTo>
                  <a:lnTo>
                    <a:pt x="85" y="961"/>
                  </a:lnTo>
                  <a:lnTo>
                    <a:pt x="203" y="738"/>
                  </a:lnTo>
                  <a:lnTo>
                    <a:pt x="302" y="559"/>
                  </a:lnTo>
                  <a:lnTo>
                    <a:pt x="380" y="342"/>
                  </a:lnTo>
                  <a:lnTo>
                    <a:pt x="486" y="210"/>
                  </a:lnTo>
                  <a:lnTo>
                    <a:pt x="597" y="20"/>
                  </a:lnTo>
                  <a:lnTo>
                    <a:pt x="617" y="0"/>
                  </a:lnTo>
                  <a:lnTo>
                    <a:pt x="656" y="6"/>
                  </a:lnTo>
                  <a:lnTo>
                    <a:pt x="663" y="39"/>
                  </a:lnTo>
                  <a:lnTo>
                    <a:pt x="525" y="210"/>
                  </a:lnTo>
                  <a:lnTo>
                    <a:pt x="518" y="282"/>
                  </a:lnTo>
                  <a:lnTo>
                    <a:pt x="558" y="355"/>
                  </a:lnTo>
                  <a:lnTo>
                    <a:pt x="558" y="420"/>
                  </a:lnTo>
                  <a:lnTo>
                    <a:pt x="518" y="461"/>
                  </a:lnTo>
                  <a:lnTo>
                    <a:pt x="420" y="513"/>
                  </a:lnTo>
                  <a:lnTo>
                    <a:pt x="374" y="527"/>
                  </a:lnTo>
                  <a:lnTo>
                    <a:pt x="353" y="566"/>
                  </a:lnTo>
                  <a:lnTo>
                    <a:pt x="302" y="724"/>
                  </a:lnTo>
                  <a:lnTo>
                    <a:pt x="249" y="869"/>
                  </a:lnTo>
                  <a:lnTo>
                    <a:pt x="184" y="1041"/>
                  </a:lnTo>
                  <a:lnTo>
                    <a:pt x="99" y="1186"/>
                  </a:lnTo>
                  <a:lnTo>
                    <a:pt x="65" y="118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" name="Freeform 11"/>
            <p:cNvSpPr>
              <a:spLocks/>
            </p:cNvSpPr>
            <p:nvPr/>
          </p:nvSpPr>
          <p:spPr bwMode="auto">
            <a:xfrm>
              <a:off x="1296" y="2459"/>
              <a:ext cx="360" cy="292"/>
            </a:xfrm>
            <a:custGeom>
              <a:avLst/>
              <a:gdLst>
                <a:gd name="T0" fmla="*/ 216 w 360"/>
                <a:gd name="T1" fmla="*/ 292 h 292"/>
                <a:gd name="T2" fmla="*/ 239 w 360"/>
                <a:gd name="T3" fmla="*/ 290 h 292"/>
                <a:gd name="T4" fmla="*/ 245 w 360"/>
                <a:gd name="T5" fmla="*/ 273 h 292"/>
                <a:gd name="T6" fmla="*/ 251 w 360"/>
                <a:gd name="T7" fmla="*/ 214 h 292"/>
                <a:gd name="T8" fmla="*/ 285 w 360"/>
                <a:gd name="T9" fmla="*/ 145 h 292"/>
                <a:gd name="T10" fmla="*/ 319 w 360"/>
                <a:gd name="T11" fmla="*/ 113 h 292"/>
                <a:gd name="T12" fmla="*/ 360 w 360"/>
                <a:gd name="T13" fmla="*/ 80 h 292"/>
                <a:gd name="T14" fmla="*/ 356 w 360"/>
                <a:gd name="T15" fmla="*/ 57 h 292"/>
                <a:gd name="T16" fmla="*/ 332 w 360"/>
                <a:gd name="T17" fmla="*/ 45 h 292"/>
                <a:gd name="T18" fmla="*/ 302 w 360"/>
                <a:gd name="T19" fmla="*/ 57 h 292"/>
                <a:gd name="T20" fmla="*/ 268 w 360"/>
                <a:gd name="T21" fmla="*/ 90 h 292"/>
                <a:gd name="T22" fmla="*/ 238 w 360"/>
                <a:gd name="T23" fmla="*/ 164 h 292"/>
                <a:gd name="T24" fmla="*/ 224 w 360"/>
                <a:gd name="T25" fmla="*/ 220 h 292"/>
                <a:gd name="T26" fmla="*/ 215 w 360"/>
                <a:gd name="T27" fmla="*/ 250 h 292"/>
                <a:gd name="T28" fmla="*/ 190 w 360"/>
                <a:gd name="T29" fmla="*/ 239 h 292"/>
                <a:gd name="T30" fmla="*/ 161 w 360"/>
                <a:gd name="T31" fmla="*/ 191 h 292"/>
                <a:gd name="T32" fmla="*/ 138 w 360"/>
                <a:gd name="T33" fmla="*/ 123 h 292"/>
                <a:gd name="T34" fmla="*/ 142 w 360"/>
                <a:gd name="T35" fmla="*/ 92 h 292"/>
                <a:gd name="T36" fmla="*/ 155 w 360"/>
                <a:gd name="T37" fmla="*/ 60 h 292"/>
                <a:gd name="T38" fmla="*/ 161 w 360"/>
                <a:gd name="T39" fmla="*/ 36 h 292"/>
                <a:gd name="T40" fmla="*/ 102 w 360"/>
                <a:gd name="T41" fmla="*/ 35 h 292"/>
                <a:gd name="T42" fmla="*/ 44 w 360"/>
                <a:gd name="T43" fmla="*/ 25 h 292"/>
                <a:gd name="T44" fmla="*/ 16 w 360"/>
                <a:gd name="T45" fmla="*/ 0 h 292"/>
                <a:gd name="T46" fmla="*/ 0 w 360"/>
                <a:gd name="T47" fmla="*/ 12 h 292"/>
                <a:gd name="T48" fmla="*/ 21 w 360"/>
                <a:gd name="T49" fmla="*/ 56 h 292"/>
                <a:gd name="T50" fmla="*/ 69 w 360"/>
                <a:gd name="T51" fmla="*/ 61 h 292"/>
                <a:gd name="T52" fmla="*/ 119 w 360"/>
                <a:gd name="T53" fmla="*/ 65 h 292"/>
                <a:gd name="T54" fmla="*/ 121 w 360"/>
                <a:gd name="T55" fmla="*/ 104 h 292"/>
                <a:gd name="T56" fmla="*/ 125 w 360"/>
                <a:gd name="T57" fmla="*/ 148 h 292"/>
                <a:gd name="T58" fmla="*/ 142 w 360"/>
                <a:gd name="T59" fmla="*/ 198 h 292"/>
                <a:gd name="T60" fmla="*/ 164 w 360"/>
                <a:gd name="T61" fmla="*/ 248 h 292"/>
                <a:gd name="T62" fmla="*/ 196 w 360"/>
                <a:gd name="T63" fmla="*/ 281 h 292"/>
                <a:gd name="T64" fmla="*/ 216 w 360"/>
                <a:gd name="T65" fmla="*/ 292 h 29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60"/>
                <a:gd name="T100" fmla="*/ 0 h 292"/>
                <a:gd name="T101" fmla="*/ 360 w 360"/>
                <a:gd name="T102" fmla="*/ 292 h 29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60" h="292">
                  <a:moveTo>
                    <a:pt x="216" y="292"/>
                  </a:moveTo>
                  <a:lnTo>
                    <a:pt x="239" y="290"/>
                  </a:lnTo>
                  <a:lnTo>
                    <a:pt x="245" y="273"/>
                  </a:lnTo>
                  <a:lnTo>
                    <a:pt x="251" y="214"/>
                  </a:lnTo>
                  <a:lnTo>
                    <a:pt x="285" y="145"/>
                  </a:lnTo>
                  <a:lnTo>
                    <a:pt x="319" y="113"/>
                  </a:lnTo>
                  <a:lnTo>
                    <a:pt x="360" y="80"/>
                  </a:lnTo>
                  <a:lnTo>
                    <a:pt x="356" y="57"/>
                  </a:lnTo>
                  <a:lnTo>
                    <a:pt x="332" y="45"/>
                  </a:lnTo>
                  <a:lnTo>
                    <a:pt x="302" y="57"/>
                  </a:lnTo>
                  <a:lnTo>
                    <a:pt x="268" y="90"/>
                  </a:lnTo>
                  <a:lnTo>
                    <a:pt x="238" y="164"/>
                  </a:lnTo>
                  <a:lnTo>
                    <a:pt x="224" y="220"/>
                  </a:lnTo>
                  <a:lnTo>
                    <a:pt x="215" y="250"/>
                  </a:lnTo>
                  <a:lnTo>
                    <a:pt x="190" y="239"/>
                  </a:lnTo>
                  <a:lnTo>
                    <a:pt x="161" y="191"/>
                  </a:lnTo>
                  <a:lnTo>
                    <a:pt x="138" y="123"/>
                  </a:lnTo>
                  <a:lnTo>
                    <a:pt x="142" y="92"/>
                  </a:lnTo>
                  <a:lnTo>
                    <a:pt x="155" y="60"/>
                  </a:lnTo>
                  <a:lnTo>
                    <a:pt x="161" y="36"/>
                  </a:lnTo>
                  <a:lnTo>
                    <a:pt x="102" y="35"/>
                  </a:lnTo>
                  <a:lnTo>
                    <a:pt x="44" y="25"/>
                  </a:lnTo>
                  <a:lnTo>
                    <a:pt x="16" y="0"/>
                  </a:lnTo>
                  <a:lnTo>
                    <a:pt x="0" y="12"/>
                  </a:lnTo>
                  <a:lnTo>
                    <a:pt x="21" y="56"/>
                  </a:lnTo>
                  <a:lnTo>
                    <a:pt x="69" y="61"/>
                  </a:lnTo>
                  <a:lnTo>
                    <a:pt x="119" y="65"/>
                  </a:lnTo>
                  <a:lnTo>
                    <a:pt x="121" y="104"/>
                  </a:lnTo>
                  <a:lnTo>
                    <a:pt x="125" y="148"/>
                  </a:lnTo>
                  <a:lnTo>
                    <a:pt x="142" y="198"/>
                  </a:lnTo>
                  <a:lnTo>
                    <a:pt x="164" y="248"/>
                  </a:lnTo>
                  <a:lnTo>
                    <a:pt x="196" y="281"/>
                  </a:lnTo>
                  <a:lnTo>
                    <a:pt x="216" y="29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17" name="Group 12"/>
            <p:cNvGrpSpPr>
              <a:grpSpLocks/>
            </p:cNvGrpSpPr>
            <p:nvPr/>
          </p:nvGrpSpPr>
          <p:grpSpPr bwMode="auto">
            <a:xfrm>
              <a:off x="1440" y="2112"/>
              <a:ext cx="495" cy="1011"/>
              <a:chOff x="1440" y="2112"/>
              <a:chExt cx="495" cy="1011"/>
            </a:xfrm>
            <a:grpFill/>
          </p:grpSpPr>
          <p:sp>
            <p:nvSpPr>
              <p:cNvPr id="18" name="Freeform 13"/>
              <p:cNvSpPr>
                <a:spLocks/>
              </p:cNvSpPr>
              <p:nvPr/>
            </p:nvSpPr>
            <p:spPr bwMode="auto">
              <a:xfrm>
                <a:off x="1440" y="2731"/>
                <a:ext cx="265" cy="392"/>
              </a:xfrm>
              <a:custGeom>
                <a:avLst/>
                <a:gdLst>
                  <a:gd name="T0" fmla="*/ 144 w 265"/>
                  <a:gd name="T1" fmla="*/ 53 h 392"/>
                  <a:gd name="T2" fmla="*/ 186 w 265"/>
                  <a:gd name="T3" fmla="*/ 20 h 392"/>
                  <a:gd name="T4" fmla="*/ 226 w 265"/>
                  <a:gd name="T5" fmla="*/ 0 h 392"/>
                  <a:gd name="T6" fmla="*/ 252 w 265"/>
                  <a:gd name="T7" fmla="*/ 3 h 392"/>
                  <a:gd name="T8" fmla="*/ 265 w 265"/>
                  <a:gd name="T9" fmla="*/ 20 h 392"/>
                  <a:gd name="T10" fmla="*/ 265 w 265"/>
                  <a:gd name="T11" fmla="*/ 38 h 392"/>
                  <a:gd name="T12" fmla="*/ 257 w 265"/>
                  <a:gd name="T13" fmla="*/ 58 h 392"/>
                  <a:gd name="T14" fmla="*/ 230 w 265"/>
                  <a:gd name="T15" fmla="*/ 70 h 392"/>
                  <a:gd name="T16" fmla="*/ 175 w 265"/>
                  <a:gd name="T17" fmla="*/ 98 h 392"/>
                  <a:gd name="T18" fmla="*/ 142 w 265"/>
                  <a:gd name="T19" fmla="*/ 133 h 392"/>
                  <a:gd name="T20" fmla="*/ 120 w 265"/>
                  <a:gd name="T21" fmla="*/ 174 h 392"/>
                  <a:gd name="T22" fmla="*/ 115 w 265"/>
                  <a:gd name="T23" fmla="*/ 198 h 392"/>
                  <a:gd name="T24" fmla="*/ 144 w 265"/>
                  <a:gd name="T25" fmla="*/ 228 h 392"/>
                  <a:gd name="T26" fmla="*/ 175 w 265"/>
                  <a:gd name="T27" fmla="*/ 272 h 392"/>
                  <a:gd name="T28" fmla="*/ 197 w 265"/>
                  <a:gd name="T29" fmla="*/ 311 h 392"/>
                  <a:gd name="T30" fmla="*/ 203 w 265"/>
                  <a:gd name="T31" fmla="*/ 336 h 392"/>
                  <a:gd name="T32" fmla="*/ 203 w 265"/>
                  <a:gd name="T33" fmla="*/ 351 h 392"/>
                  <a:gd name="T34" fmla="*/ 188 w 265"/>
                  <a:gd name="T35" fmla="*/ 361 h 392"/>
                  <a:gd name="T36" fmla="*/ 142 w 265"/>
                  <a:gd name="T37" fmla="*/ 363 h 392"/>
                  <a:gd name="T38" fmla="*/ 72 w 265"/>
                  <a:gd name="T39" fmla="*/ 377 h 392"/>
                  <a:gd name="T40" fmla="*/ 60 w 265"/>
                  <a:gd name="T41" fmla="*/ 391 h 392"/>
                  <a:gd name="T42" fmla="*/ 49 w 265"/>
                  <a:gd name="T43" fmla="*/ 392 h 392"/>
                  <a:gd name="T44" fmla="*/ 0 w 265"/>
                  <a:gd name="T45" fmla="*/ 377 h 392"/>
                  <a:gd name="T46" fmla="*/ 0 w 265"/>
                  <a:gd name="T47" fmla="*/ 363 h 392"/>
                  <a:gd name="T48" fmla="*/ 21 w 265"/>
                  <a:gd name="T49" fmla="*/ 351 h 392"/>
                  <a:gd name="T50" fmla="*/ 109 w 265"/>
                  <a:gd name="T51" fmla="*/ 336 h 392"/>
                  <a:gd name="T52" fmla="*/ 155 w 265"/>
                  <a:gd name="T53" fmla="*/ 341 h 392"/>
                  <a:gd name="T54" fmla="*/ 177 w 265"/>
                  <a:gd name="T55" fmla="*/ 341 h 392"/>
                  <a:gd name="T56" fmla="*/ 183 w 265"/>
                  <a:gd name="T57" fmla="*/ 333 h 392"/>
                  <a:gd name="T58" fmla="*/ 164 w 265"/>
                  <a:gd name="T59" fmla="*/ 296 h 392"/>
                  <a:gd name="T60" fmla="*/ 126 w 265"/>
                  <a:gd name="T61" fmla="*/ 248 h 392"/>
                  <a:gd name="T62" fmla="*/ 98 w 265"/>
                  <a:gd name="T63" fmla="*/ 214 h 392"/>
                  <a:gd name="T64" fmla="*/ 87 w 265"/>
                  <a:gd name="T65" fmla="*/ 194 h 392"/>
                  <a:gd name="T66" fmla="*/ 87 w 265"/>
                  <a:gd name="T67" fmla="*/ 164 h 392"/>
                  <a:gd name="T68" fmla="*/ 106 w 265"/>
                  <a:gd name="T69" fmla="*/ 114 h 392"/>
                  <a:gd name="T70" fmla="*/ 122 w 265"/>
                  <a:gd name="T71" fmla="*/ 83 h 392"/>
                  <a:gd name="T72" fmla="*/ 144 w 265"/>
                  <a:gd name="T73" fmla="*/ 53 h 392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65"/>
                  <a:gd name="T112" fmla="*/ 0 h 392"/>
                  <a:gd name="T113" fmla="*/ 265 w 265"/>
                  <a:gd name="T114" fmla="*/ 392 h 392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65" h="392">
                    <a:moveTo>
                      <a:pt x="144" y="53"/>
                    </a:moveTo>
                    <a:lnTo>
                      <a:pt x="186" y="20"/>
                    </a:lnTo>
                    <a:lnTo>
                      <a:pt x="226" y="0"/>
                    </a:lnTo>
                    <a:lnTo>
                      <a:pt x="252" y="3"/>
                    </a:lnTo>
                    <a:lnTo>
                      <a:pt x="265" y="20"/>
                    </a:lnTo>
                    <a:lnTo>
                      <a:pt x="265" y="38"/>
                    </a:lnTo>
                    <a:lnTo>
                      <a:pt x="257" y="58"/>
                    </a:lnTo>
                    <a:lnTo>
                      <a:pt x="230" y="70"/>
                    </a:lnTo>
                    <a:lnTo>
                      <a:pt x="175" y="98"/>
                    </a:lnTo>
                    <a:lnTo>
                      <a:pt x="142" y="133"/>
                    </a:lnTo>
                    <a:lnTo>
                      <a:pt x="120" y="174"/>
                    </a:lnTo>
                    <a:lnTo>
                      <a:pt x="115" y="198"/>
                    </a:lnTo>
                    <a:lnTo>
                      <a:pt x="144" y="228"/>
                    </a:lnTo>
                    <a:lnTo>
                      <a:pt x="175" y="272"/>
                    </a:lnTo>
                    <a:lnTo>
                      <a:pt x="197" y="311"/>
                    </a:lnTo>
                    <a:lnTo>
                      <a:pt x="203" y="336"/>
                    </a:lnTo>
                    <a:lnTo>
                      <a:pt x="203" y="351"/>
                    </a:lnTo>
                    <a:lnTo>
                      <a:pt x="188" y="361"/>
                    </a:lnTo>
                    <a:lnTo>
                      <a:pt x="142" y="363"/>
                    </a:lnTo>
                    <a:lnTo>
                      <a:pt x="72" y="377"/>
                    </a:lnTo>
                    <a:lnTo>
                      <a:pt x="60" y="391"/>
                    </a:lnTo>
                    <a:lnTo>
                      <a:pt x="49" y="392"/>
                    </a:lnTo>
                    <a:lnTo>
                      <a:pt x="0" y="377"/>
                    </a:lnTo>
                    <a:lnTo>
                      <a:pt x="0" y="363"/>
                    </a:lnTo>
                    <a:lnTo>
                      <a:pt x="21" y="351"/>
                    </a:lnTo>
                    <a:lnTo>
                      <a:pt x="109" y="336"/>
                    </a:lnTo>
                    <a:lnTo>
                      <a:pt x="155" y="341"/>
                    </a:lnTo>
                    <a:lnTo>
                      <a:pt x="177" y="341"/>
                    </a:lnTo>
                    <a:lnTo>
                      <a:pt x="183" y="333"/>
                    </a:lnTo>
                    <a:lnTo>
                      <a:pt x="164" y="296"/>
                    </a:lnTo>
                    <a:lnTo>
                      <a:pt x="126" y="248"/>
                    </a:lnTo>
                    <a:lnTo>
                      <a:pt x="98" y="214"/>
                    </a:lnTo>
                    <a:lnTo>
                      <a:pt x="87" y="194"/>
                    </a:lnTo>
                    <a:lnTo>
                      <a:pt x="87" y="164"/>
                    </a:lnTo>
                    <a:lnTo>
                      <a:pt x="106" y="114"/>
                    </a:lnTo>
                    <a:lnTo>
                      <a:pt x="122" y="83"/>
                    </a:lnTo>
                    <a:lnTo>
                      <a:pt x="144" y="5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9" name="Freeform 14"/>
              <p:cNvSpPr>
                <a:spLocks/>
              </p:cNvSpPr>
              <p:nvPr/>
            </p:nvSpPr>
            <p:spPr bwMode="auto">
              <a:xfrm>
                <a:off x="1536" y="2112"/>
                <a:ext cx="206" cy="283"/>
              </a:xfrm>
              <a:custGeom>
                <a:avLst/>
                <a:gdLst>
                  <a:gd name="T0" fmla="*/ 42 w 206"/>
                  <a:gd name="T1" fmla="*/ 229 h 283"/>
                  <a:gd name="T2" fmla="*/ 66 w 206"/>
                  <a:gd name="T3" fmla="*/ 254 h 283"/>
                  <a:gd name="T4" fmla="*/ 104 w 206"/>
                  <a:gd name="T5" fmla="*/ 277 h 283"/>
                  <a:gd name="T6" fmla="*/ 137 w 206"/>
                  <a:gd name="T7" fmla="*/ 283 h 283"/>
                  <a:gd name="T8" fmla="*/ 162 w 206"/>
                  <a:gd name="T9" fmla="*/ 277 h 283"/>
                  <a:gd name="T10" fmla="*/ 192 w 206"/>
                  <a:gd name="T11" fmla="*/ 258 h 283"/>
                  <a:gd name="T12" fmla="*/ 203 w 206"/>
                  <a:gd name="T13" fmla="*/ 217 h 283"/>
                  <a:gd name="T14" fmla="*/ 206 w 206"/>
                  <a:gd name="T15" fmla="*/ 187 h 283"/>
                  <a:gd name="T16" fmla="*/ 197 w 206"/>
                  <a:gd name="T17" fmla="*/ 159 h 283"/>
                  <a:gd name="T18" fmla="*/ 180 w 206"/>
                  <a:gd name="T19" fmla="*/ 125 h 283"/>
                  <a:gd name="T20" fmla="*/ 164 w 206"/>
                  <a:gd name="T21" fmla="*/ 95 h 283"/>
                  <a:gd name="T22" fmla="*/ 162 w 206"/>
                  <a:gd name="T23" fmla="*/ 88 h 283"/>
                  <a:gd name="T24" fmla="*/ 169 w 206"/>
                  <a:gd name="T25" fmla="*/ 53 h 283"/>
                  <a:gd name="T26" fmla="*/ 192 w 206"/>
                  <a:gd name="T27" fmla="*/ 18 h 283"/>
                  <a:gd name="T28" fmla="*/ 195 w 206"/>
                  <a:gd name="T29" fmla="*/ 8 h 283"/>
                  <a:gd name="T30" fmla="*/ 184 w 206"/>
                  <a:gd name="T31" fmla="*/ 0 h 283"/>
                  <a:gd name="T32" fmla="*/ 169 w 206"/>
                  <a:gd name="T33" fmla="*/ 0 h 283"/>
                  <a:gd name="T34" fmla="*/ 154 w 206"/>
                  <a:gd name="T35" fmla="*/ 45 h 283"/>
                  <a:gd name="T36" fmla="*/ 146 w 206"/>
                  <a:gd name="T37" fmla="*/ 74 h 283"/>
                  <a:gd name="T38" fmla="*/ 126 w 206"/>
                  <a:gd name="T39" fmla="*/ 55 h 283"/>
                  <a:gd name="T40" fmla="*/ 109 w 206"/>
                  <a:gd name="T41" fmla="*/ 40 h 283"/>
                  <a:gd name="T42" fmla="*/ 75 w 206"/>
                  <a:gd name="T43" fmla="*/ 28 h 283"/>
                  <a:gd name="T44" fmla="*/ 49 w 206"/>
                  <a:gd name="T45" fmla="*/ 28 h 283"/>
                  <a:gd name="T46" fmla="*/ 11 w 206"/>
                  <a:gd name="T47" fmla="*/ 45 h 283"/>
                  <a:gd name="T48" fmla="*/ 0 w 206"/>
                  <a:gd name="T49" fmla="*/ 93 h 283"/>
                  <a:gd name="T50" fmla="*/ 9 w 206"/>
                  <a:gd name="T51" fmla="*/ 154 h 283"/>
                  <a:gd name="T52" fmla="*/ 26 w 206"/>
                  <a:gd name="T53" fmla="*/ 212 h 283"/>
                  <a:gd name="T54" fmla="*/ 42 w 206"/>
                  <a:gd name="T55" fmla="*/ 229 h 28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206"/>
                  <a:gd name="T85" fmla="*/ 0 h 283"/>
                  <a:gd name="T86" fmla="*/ 206 w 206"/>
                  <a:gd name="T87" fmla="*/ 283 h 283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206" h="283">
                    <a:moveTo>
                      <a:pt x="42" y="229"/>
                    </a:moveTo>
                    <a:lnTo>
                      <a:pt x="66" y="254"/>
                    </a:lnTo>
                    <a:lnTo>
                      <a:pt x="104" y="277"/>
                    </a:lnTo>
                    <a:lnTo>
                      <a:pt x="137" y="283"/>
                    </a:lnTo>
                    <a:lnTo>
                      <a:pt x="162" y="277"/>
                    </a:lnTo>
                    <a:lnTo>
                      <a:pt x="192" y="258"/>
                    </a:lnTo>
                    <a:lnTo>
                      <a:pt x="203" y="217"/>
                    </a:lnTo>
                    <a:lnTo>
                      <a:pt x="206" y="187"/>
                    </a:lnTo>
                    <a:lnTo>
                      <a:pt x="197" y="159"/>
                    </a:lnTo>
                    <a:lnTo>
                      <a:pt x="180" y="125"/>
                    </a:lnTo>
                    <a:lnTo>
                      <a:pt x="164" y="95"/>
                    </a:lnTo>
                    <a:lnTo>
                      <a:pt x="162" y="88"/>
                    </a:lnTo>
                    <a:lnTo>
                      <a:pt x="169" y="53"/>
                    </a:lnTo>
                    <a:lnTo>
                      <a:pt x="192" y="18"/>
                    </a:lnTo>
                    <a:lnTo>
                      <a:pt x="195" y="8"/>
                    </a:lnTo>
                    <a:lnTo>
                      <a:pt x="184" y="0"/>
                    </a:lnTo>
                    <a:lnTo>
                      <a:pt x="169" y="0"/>
                    </a:lnTo>
                    <a:lnTo>
                      <a:pt x="154" y="45"/>
                    </a:lnTo>
                    <a:lnTo>
                      <a:pt x="146" y="74"/>
                    </a:lnTo>
                    <a:lnTo>
                      <a:pt x="126" y="55"/>
                    </a:lnTo>
                    <a:lnTo>
                      <a:pt x="109" y="40"/>
                    </a:lnTo>
                    <a:lnTo>
                      <a:pt x="75" y="28"/>
                    </a:lnTo>
                    <a:lnTo>
                      <a:pt x="49" y="28"/>
                    </a:lnTo>
                    <a:lnTo>
                      <a:pt x="11" y="45"/>
                    </a:lnTo>
                    <a:lnTo>
                      <a:pt x="0" y="93"/>
                    </a:lnTo>
                    <a:lnTo>
                      <a:pt x="9" y="154"/>
                    </a:lnTo>
                    <a:lnTo>
                      <a:pt x="26" y="212"/>
                    </a:lnTo>
                    <a:lnTo>
                      <a:pt x="42" y="22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" name="Freeform 15"/>
              <p:cNvSpPr>
                <a:spLocks/>
              </p:cNvSpPr>
              <p:nvPr/>
            </p:nvSpPr>
            <p:spPr bwMode="auto">
              <a:xfrm>
                <a:off x="1648" y="2417"/>
                <a:ext cx="187" cy="374"/>
              </a:xfrm>
              <a:custGeom>
                <a:avLst/>
                <a:gdLst>
                  <a:gd name="T0" fmla="*/ 44 w 187"/>
                  <a:gd name="T1" fmla="*/ 30 h 374"/>
                  <a:gd name="T2" fmla="*/ 64 w 187"/>
                  <a:gd name="T3" fmla="*/ 8 h 374"/>
                  <a:gd name="T4" fmla="*/ 103 w 187"/>
                  <a:gd name="T5" fmla="*/ 0 h 374"/>
                  <a:gd name="T6" fmla="*/ 135 w 187"/>
                  <a:gd name="T7" fmla="*/ 8 h 374"/>
                  <a:gd name="T8" fmla="*/ 153 w 187"/>
                  <a:gd name="T9" fmla="*/ 20 h 374"/>
                  <a:gd name="T10" fmla="*/ 168 w 187"/>
                  <a:gd name="T11" fmla="*/ 44 h 374"/>
                  <a:gd name="T12" fmla="*/ 181 w 187"/>
                  <a:gd name="T13" fmla="*/ 88 h 374"/>
                  <a:gd name="T14" fmla="*/ 187 w 187"/>
                  <a:gd name="T15" fmla="*/ 135 h 374"/>
                  <a:gd name="T16" fmla="*/ 187 w 187"/>
                  <a:gd name="T17" fmla="*/ 219 h 374"/>
                  <a:gd name="T18" fmla="*/ 168 w 187"/>
                  <a:gd name="T19" fmla="*/ 292 h 374"/>
                  <a:gd name="T20" fmla="*/ 141 w 187"/>
                  <a:gd name="T21" fmla="*/ 334 h 374"/>
                  <a:gd name="T22" fmla="*/ 113 w 187"/>
                  <a:gd name="T23" fmla="*/ 357 h 374"/>
                  <a:gd name="T24" fmla="*/ 83 w 187"/>
                  <a:gd name="T25" fmla="*/ 374 h 374"/>
                  <a:gd name="T26" fmla="*/ 39 w 187"/>
                  <a:gd name="T27" fmla="*/ 372 h 374"/>
                  <a:gd name="T28" fmla="*/ 4 w 187"/>
                  <a:gd name="T29" fmla="*/ 347 h 374"/>
                  <a:gd name="T30" fmla="*/ 0 w 187"/>
                  <a:gd name="T31" fmla="*/ 317 h 374"/>
                  <a:gd name="T32" fmla="*/ 17 w 187"/>
                  <a:gd name="T33" fmla="*/ 273 h 374"/>
                  <a:gd name="T34" fmla="*/ 32 w 187"/>
                  <a:gd name="T35" fmla="*/ 223 h 374"/>
                  <a:gd name="T36" fmla="*/ 37 w 187"/>
                  <a:gd name="T37" fmla="*/ 158 h 374"/>
                  <a:gd name="T38" fmla="*/ 28 w 187"/>
                  <a:gd name="T39" fmla="*/ 103 h 374"/>
                  <a:gd name="T40" fmla="*/ 28 w 187"/>
                  <a:gd name="T41" fmla="*/ 63 h 374"/>
                  <a:gd name="T42" fmla="*/ 44 w 187"/>
                  <a:gd name="T43" fmla="*/ 30 h 374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87"/>
                  <a:gd name="T67" fmla="*/ 0 h 374"/>
                  <a:gd name="T68" fmla="*/ 187 w 187"/>
                  <a:gd name="T69" fmla="*/ 374 h 374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87" h="374">
                    <a:moveTo>
                      <a:pt x="44" y="30"/>
                    </a:moveTo>
                    <a:lnTo>
                      <a:pt x="64" y="8"/>
                    </a:lnTo>
                    <a:lnTo>
                      <a:pt x="103" y="0"/>
                    </a:lnTo>
                    <a:lnTo>
                      <a:pt x="135" y="8"/>
                    </a:lnTo>
                    <a:lnTo>
                      <a:pt x="153" y="20"/>
                    </a:lnTo>
                    <a:lnTo>
                      <a:pt x="168" y="44"/>
                    </a:lnTo>
                    <a:lnTo>
                      <a:pt x="181" y="88"/>
                    </a:lnTo>
                    <a:lnTo>
                      <a:pt x="187" y="135"/>
                    </a:lnTo>
                    <a:lnTo>
                      <a:pt x="187" y="219"/>
                    </a:lnTo>
                    <a:lnTo>
                      <a:pt x="168" y="292"/>
                    </a:lnTo>
                    <a:lnTo>
                      <a:pt x="141" y="334"/>
                    </a:lnTo>
                    <a:lnTo>
                      <a:pt x="113" y="357"/>
                    </a:lnTo>
                    <a:lnTo>
                      <a:pt x="83" y="374"/>
                    </a:lnTo>
                    <a:lnTo>
                      <a:pt x="39" y="372"/>
                    </a:lnTo>
                    <a:lnTo>
                      <a:pt x="4" y="347"/>
                    </a:lnTo>
                    <a:lnTo>
                      <a:pt x="0" y="317"/>
                    </a:lnTo>
                    <a:lnTo>
                      <a:pt x="17" y="273"/>
                    </a:lnTo>
                    <a:lnTo>
                      <a:pt x="32" y="223"/>
                    </a:lnTo>
                    <a:lnTo>
                      <a:pt x="37" y="158"/>
                    </a:lnTo>
                    <a:lnTo>
                      <a:pt x="28" y="103"/>
                    </a:lnTo>
                    <a:lnTo>
                      <a:pt x="28" y="63"/>
                    </a:lnTo>
                    <a:lnTo>
                      <a:pt x="44" y="3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" name="Freeform 16"/>
              <p:cNvSpPr>
                <a:spLocks/>
              </p:cNvSpPr>
              <p:nvPr/>
            </p:nvSpPr>
            <p:spPr bwMode="auto">
              <a:xfrm>
                <a:off x="1720" y="2749"/>
                <a:ext cx="215" cy="369"/>
              </a:xfrm>
              <a:custGeom>
                <a:avLst/>
                <a:gdLst>
                  <a:gd name="T0" fmla="*/ 71 w 215"/>
                  <a:gd name="T1" fmla="*/ 16 h 369"/>
                  <a:gd name="T2" fmla="*/ 46 w 215"/>
                  <a:gd name="T3" fmla="*/ 0 h 369"/>
                  <a:gd name="T4" fmla="*/ 13 w 215"/>
                  <a:gd name="T5" fmla="*/ 0 h 369"/>
                  <a:gd name="T6" fmla="*/ 0 w 215"/>
                  <a:gd name="T7" fmla="*/ 21 h 369"/>
                  <a:gd name="T8" fmla="*/ 6 w 215"/>
                  <a:gd name="T9" fmla="*/ 50 h 369"/>
                  <a:gd name="T10" fmla="*/ 35 w 215"/>
                  <a:gd name="T11" fmla="*/ 80 h 369"/>
                  <a:gd name="T12" fmla="*/ 95 w 215"/>
                  <a:gd name="T13" fmla="*/ 107 h 369"/>
                  <a:gd name="T14" fmla="*/ 165 w 215"/>
                  <a:gd name="T15" fmla="*/ 164 h 369"/>
                  <a:gd name="T16" fmla="*/ 176 w 215"/>
                  <a:gd name="T17" fmla="*/ 189 h 369"/>
                  <a:gd name="T18" fmla="*/ 170 w 215"/>
                  <a:gd name="T19" fmla="*/ 201 h 369"/>
                  <a:gd name="T20" fmla="*/ 117 w 215"/>
                  <a:gd name="T21" fmla="*/ 238 h 369"/>
                  <a:gd name="T22" fmla="*/ 55 w 215"/>
                  <a:gd name="T23" fmla="*/ 284 h 369"/>
                  <a:gd name="T24" fmla="*/ 40 w 215"/>
                  <a:gd name="T25" fmla="*/ 303 h 369"/>
                  <a:gd name="T26" fmla="*/ 40 w 215"/>
                  <a:gd name="T27" fmla="*/ 323 h 369"/>
                  <a:gd name="T28" fmla="*/ 88 w 215"/>
                  <a:gd name="T29" fmla="*/ 345 h 369"/>
                  <a:gd name="T30" fmla="*/ 161 w 215"/>
                  <a:gd name="T31" fmla="*/ 369 h 369"/>
                  <a:gd name="T32" fmla="*/ 187 w 215"/>
                  <a:gd name="T33" fmla="*/ 369 h 369"/>
                  <a:gd name="T34" fmla="*/ 215 w 215"/>
                  <a:gd name="T35" fmla="*/ 353 h 369"/>
                  <a:gd name="T36" fmla="*/ 215 w 215"/>
                  <a:gd name="T37" fmla="*/ 340 h 369"/>
                  <a:gd name="T38" fmla="*/ 194 w 215"/>
                  <a:gd name="T39" fmla="*/ 333 h 369"/>
                  <a:gd name="T40" fmla="*/ 100 w 215"/>
                  <a:gd name="T41" fmla="*/ 323 h 369"/>
                  <a:gd name="T42" fmla="*/ 66 w 215"/>
                  <a:gd name="T43" fmla="*/ 315 h 369"/>
                  <a:gd name="T44" fmla="*/ 62 w 215"/>
                  <a:gd name="T45" fmla="*/ 300 h 369"/>
                  <a:gd name="T46" fmla="*/ 122 w 215"/>
                  <a:gd name="T47" fmla="*/ 259 h 369"/>
                  <a:gd name="T48" fmla="*/ 189 w 215"/>
                  <a:gd name="T49" fmla="*/ 219 h 369"/>
                  <a:gd name="T50" fmla="*/ 203 w 215"/>
                  <a:gd name="T51" fmla="*/ 204 h 369"/>
                  <a:gd name="T52" fmla="*/ 209 w 215"/>
                  <a:gd name="T53" fmla="*/ 184 h 369"/>
                  <a:gd name="T54" fmla="*/ 203 w 215"/>
                  <a:gd name="T55" fmla="*/ 156 h 369"/>
                  <a:gd name="T56" fmla="*/ 183 w 215"/>
                  <a:gd name="T57" fmla="*/ 135 h 369"/>
                  <a:gd name="T58" fmla="*/ 117 w 215"/>
                  <a:gd name="T59" fmla="*/ 62 h 369"/>
                  <a:gd name="T60" fmla="*/ 71 w 215"/>
                  <a:gd name="T61" fmla="*/ 16 h 369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215"/>
                  <a:gd name="T94" fmla="*/ 0 h 369"/>
                  <a:gd name="T95" fmla="*/ 215 w 215"/>
                  <a:gd name="T96" fmla="*/ 369 h 369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215" h="369">
                    <a:moveTo>
                      <a:pt x="71" y="16"/>
                    </a:moveTo>
                    <a:lnTo>
                      <a:pt x="46" y="0"/>
                    </a:lnTo>
                    <a:lnTo>
                      <a:pt x="13" y="0"/>
                    </a:lnTo>
                    <a:lnTo>
                      <a:pt x="0" y="21"/>
                    </a:lnTo>
                    <a:lnTo>
                      <a:pt x="6" y="50"/>
                    </a:lnTo>
                    <a:lnTo>
                      <a:pt x="35" y="80"/>
                    </a:lnTo>
                    <a:lnTo>
                      <a:pt x="95" y="107"/>
                    </a:lnTo>
                    <a:lnTo>
                      <a:pt x="165" y="164"/>
                    </a:lnTo>
                    <a:lnTo>
                      <a:pt x="176" y="189"/>
                    </a:lnTo>
                    <a:lnTo>
                      <a:pt x="170" y="201"/>
                    </a:lnTo>
                    <a:lnTo>
                      <a:pt x="117" y="238"/>
                    </a:lnTo>
                    <a:lnTo>
                      <a:pt x="55" y="284"/>
                    </a:lnTo>
                    <a:lnTo>
                      <a:pt x="40" y="303"/>
                    </a:lnTo>
                    <a:lnTo>
                      <a:pt x="40" y="323"/>
                    </a:lnTo>
                    <a:lnTo>
                      <a:pt x="88" y="345"/>
                    </a:lnTo>
                    <a:lnTo>
                      <a:pt x="161" y="369"/>
                    </a:lnTo>
                    <a:lnTo>
                      <a:pt x="187" y="369"/>
                    </a:lnTo>
                    <a:lnTo>
                      <a:pt x="215" y="353"/>
                    </a:lnTo>
                    <a:lnTo>
                      <a:pt x="215" y="340"/>
                    </a:lnTo>
                    <a:lnTo>
                      <a:pt x="194" y="333"/>
                    </a:lnTo>
                    <a:lnTo>
                      <a:pt x="100" y="323"/>
                    </a:lnTo>
                    <a:lnTo>
                      <a:pt x="66" y="315"/>
                    </a:lnTo>
                    <a:lnTo>
                      <a:pt x="62" y="300"/>
                    </a:lnTo>
                    <a:lnTo>
                      <a:pt x="122" y="259"/>
                    </a:lnTo>
                    <a:lnTo>
                      <a:pt x="189" y="219"/>
                    </a:lnTo>
                    <a:lnTo>
                      <a:pt x="203" y="204"/>
                    </a:lnTo>
                    <a:lnTo>
                      <a:pt x="209" y="184"/>
                    </a:lnTo>
                    <a:lnTo>
                      <a:pt x="203" y="156"/>
                    </a:lnTo>
                    <a:lnTo>
                      <a:pt x="183" y="135"/>
                    </a:lnTo>
                    <a:lnTo>
                      <a:pt x="117" y="62"/>
                    </a:lnTo>
                    <a:lnTo>
                      <a:pt x="71" y="16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grpSp>
        <p:nvGrpSpPr>
          <p:cNvPr id="7" name="Group 17"/>
          <p:cNvGrpSpPr>
            <a:grpSpLocks/>
          </p:cNvGrpSpPr>
          <p:nvPr/>
        </p:nvGrpSpPr>
        <p:grpSpPr bwMode="auto">
          <a:xfrm>
            <a:off x="4108452" y="2058402"/>
            <a:ext cx="2109554" cy="2799358"/>
            <a:chOff x="2112" y="903"/>
            <a:chExt cx="816" cy="972"/>
          </a:xfrm>
          <a:solidFill>
            <a:schemeClr val="accent5">
              <a:lumMod val="50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8" name="Freeform 18"/>
            <p:cNvSpPr>
              <a:spLocks/>
            </p:cNvSpPr>
            <p:nvPr/>
          </p:nvSpPr>
          <p:spPr bwMode="auto">
            <a:xfrm rot="-9747908">
              <a:off x="2112" y="1141"/>
              <a:ext cx="317" cy="395"/>
            </a:xfrm>
            <a:custGeom>
              <a:avLst/>
              <a:gdLst>
                <a:gd name="T0" fmla="*/ 0 w 663"/>
                <a:gd name="T1" fmla="*/ 0 h 1186"/>
                <a:gd name="T2" fmla="*/ 0 w 663"/>
                <a:gd name="T3" fmla="*/ 0 h 1186"/>
                <a:gd name="T4" fmla="*/ 0 w 663"/>
                <a:gd name="T5" fmla="*/ 0 h 1186"/>
                <a:gd name="T6" fmla="*/ 0 w 663"/>
                <a:gd name="T7" fmla="*/ 0 h 1186"/>
                <a:gd name="T8" fmla="*/ 0 w 663"/>
                <a:gd name="T9" fmla="*/ 0 h 1186"/>
                <a:gd name="T10" fmla="*/ 0 w 663"/>
                <a:gd name="T11" fmla="*/ 0 h 1186"/>
                <a:gd name="T12" fmla="*/ 0 w 663"/>
                <a:gd name="T13" fmla="*/ 0 h 1186"/>
                <a:gd name="T14" fmla="*/ 0 w 663"/>
                <a:gd name="T15" fmla="*/ 0 h 1186"/>
                <a:gd name="T16" fmla="*/ 0 w 663"/>
                <a:gd name="T17" fmla="*/ 0 h 1186"/>
                <a:gd name="T18" fmla="*/ 0 w 663"/>
                <a:gd name="T19" fmla="*/ 0 h 1186"/>
                <a:gd name="T20" fmla="*/ 0 w 663"/>
                <a:gd name="T21" fmla="*/ 0 h 1186"/>
                <a:gd name="T22" fmla="*/ 0 w 663"/>
                <a:gd name="T23" fmla="*/ 0 h 1186"/>
                <a:gd name="T24" fmla="*/ 0 w 663"/>
                <a:gd name="T25" fmla="*/ 0 h 1186"/>
                <a:gd name="T26" fmla="*/ 0 w 663"/>
                <a:gd name="T27" fmla="*/ 0 h 1186"/>
                <a:gd name="T28" fmla="*/ 0 w 663"/>
                <a:gd name="T29" fmla="*/ 0 h 1186"/>
                <a:gd name="T30" fmla="*/ 0 w 663"/>
                <a:gd name="T31" fmla="*/ 0 h 1186"/>
                <a:gd name="T32" fmla="*/ 0 w 663"/>
                <a:gd name="T33" fmla="*/ 0 h 1186"/>
                <a:gd name="T34" fmla="*/ 0 w 663"/>
                <a:gd name="T35" fmla="*/ 0 h 1186"/>
                <a:gd name="T36" fmla="*/ 0 w 663"/>
                <a:gd name="T37" fmla="*/ 0 h 1186"/>
                <a:gd name="T38" fmla="*/ 0 w 663"/>
                <a:gd name="T39" fmla="*/ 0 h 1186"/>
                <a:gd name="T40" fmla="*/ 0 w 663"/>
                <a:gd name="T41" fmla="*/ 0 h 1186"/>
                <a:gd name="T42" fmla="*/ 0 w 663"/>
                <a:gd name="T43" fmla="*/ 0 h 1186"/>
                <a:gd name="T44" fmla="*/ 0 w 663"/>
                <a:gd name="T45" fmla="*/ 0 h 1186"/>
                <a:gd name="T46" fmla="*/ 0 w 663"/>
                <a:gd name="T47" fmla="*/ 0 h 1186"/>
                <a:gd name="T48" fmla="*/ 0 w 663"/>
                <a:gd name="T49" fmla="*/ 0 h 118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63"/>
                <a:gd name="T76" fmla="*/ 0 h 1186"/>
                <a:gd name="T77" fmla="*/ 663 w 663"/>
                <a:gd name="T78" fmla="*/ 1186 h 118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63" h="1186">
                  <a:moveTo>
                    <a:pt x="65" y="1186"/>
                  </a:moveTo>
                  <a:lnTo>
                    <a:pt x="12" y="1172"/>
                  </a:lnTo>
                  <a:lnTo>
                    <a:pt x="0" y="1099"/>
                  </a:lnTo>
                  <a:lnTo>
                    <a:pt x="85" y="961"/>
                  </a:lnTo>
                  <a:lnTo>
                    <a:pt x="203" y="738"/>
                  </a:lnTo>
                  <a:lnTo>
                    <a:pt x="302" y="559"/>
                  </a:lnTo>
                  <a:lnTo>
                    <a:pt x="380" y="342"/>
                  </a:lnTo>
                  <a:lnTo>
                    <a:pt x="486" y="210"/>
                  </a:lnTo>
                  <a:lnTo>
                    <a:pt x="597" y="20"/>
                  </a:lnTo>
                  <a:lnTo>
                    <a:pt x="617" y="0"/>
                  </a:lnTo>
                  <a:lnTo>
                    <a:pt x="656" y="6"/>
                  </a:lnTo>
                  <a:lnTo>
                    <a:pt x="663" y="39"/>
                  </a:lnTo>
                  <a:lnTo>
                    <a:pt x="525" y="210"/>
                  </a:lnTo>
                  <a:lnTo>
                    <a:pt x="518" y="282"/>
                  </a:lnTo>
                  <a:lnTo>
                    <a:pt x="558" y="355"/>
                  </a:lnTo>
                  <a:lnTo>
                    <a:pt x="558" y="420"/>
                  </a:lnTo>
                  <a:lnTo>
                    <a:pt x="518" y="461"/>
                  </a:lnTo>
                  <a:lnTo>
                    <a:pt x="420" y="513"/>
                  </a:lnTo>
                  <a:lnTo>
                    <a:pt x="374" y="527"/>
                  </a:lnTo>
                  <a:lnTo>
                    <a:pt x="353" y="566"/>
                  </a:lnTo>
                  <a:lnTo>
                    <a:pt x="302" y="724"/>
                  </a:lnTo>
                  <a:lnTo>
                    <a:pt x="249" y="869"/>
                  </a:lnTo>
                  <a:lnTo>
                    <a:pt x="184" y="1041"/>
                  </a:lnTo>
                  <a:lnTo>
                    <a:pt x="99" y="1186"/>
                  </a:lnTo>
                  <a:lnTo>
                    <a:pt x="65" y="1186"/>
                  </a:lnTo>
                  <a:close/>
                </a:path>
              </a:pathLst>
            </a:custGeom>
            <a:grpFill/>
            <a:ln w="12700">
              <a:noFill/>
              <a:round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Freeform 19"/>
            <p:cNvSpPr>
              <a:spLocks/>
            </p:cNvSpPr>
            <p:nvPr/>
          </p:nvSpPr>
          <p:spPr bwMode="auto">
            <a:xfrm rot="-8022127">
              <a:off x="2492" y="864"/>
              <a:ext cx="206" cy="283"/>
            </a:xfrm>
            <a:custGeom>
              <a:avLst/>
              <a:gdLst>
                <a:gd name="T0" fmla="*/ 42 w 206"/>
                <a:gd name="T1" fmla="*/ 229 h 283"/>
                <a:gd name="T2" fmla="*/ 66 w 206"/>
                <a:gd name="T3" fmla="*/ 254 h 283"/>
                <a:gd name="T4" fmla="*/ 104 w 206"/>
                <a:gd name="T5" fmla="*/ 277 h 283"/>
                <a:gd name="T6" fmla="*/ 137 w 206"/>
                <a:gd name="T7" fmla="*/ 283 h 283"/>
                <a:gd name="T8" fmla="*/ 162 w 206"/>
                <a:gd name="T9" fmla="*/ 277 h 283"/>
                <a:gd name="T10" fmla="*/ 192 w 206"/>
                <a:gd name="T11" fmla="*/ 258 h 283"/>
                <a:gd name="T12" fmla="*/ 203 w 206"/>
                <a:gd name="T13" fmla="*/ 217 h 283"/>
                <a:gd name="T14" fmla="*/ 206 w 206"/>
                <a:gd name="T15" fmla="*/ 187 h 283"/>
                <a:gd name="T16" fmla="*/ 197 w 206"/>
                <a:gd name="T17" fmla="*/ 159 h 283"/>
                <a:gd name="T18" fmla="*/ 180 w 206"/>
                <a:gd name="T19" fmla="*/ 125 h 283"/>
                <a:gd name="T20" fmla="*/ 164 w 206"/>
                <a:gd name="T21" fmla="*/ 95 h 283"/>
                <a:gd name="T22" fmla="*/ 162 w 206"/>
                <a:gd name="T23" fmla="*/ 88 h 283"/>
                <a:gd name="T24" fmla="*/ 169 w 206"/>
                <a:gd name="T25" fmla="*/ 53 h 283"/>
                <a:gd name="T26" fmla="*/ 192 w 206"/>
                <a:gd name="T27" fmla="*/ 18 h 283"/>
                <a:gd name="T28" fmla="*/ 195 w 206"/>
                <a:gd name="T29" fmla="*/ 8 h 283"/>
                <a:gd name="T30" fmla="*/ 184 w 206"/>
                <a:gd name="T31" fmla="*/ 0 h 283"/>
                <a:gd name="T32" fmla="*/ 169 w 206"/>
                <a:gd name="T33" fmla="*/ 0 h 283"/>
                <a:gd name="T34" fmla="*/ 154 w 206"/>
                <a:gd name="T35" fmla="*/ 45 h 283"/>
                <a:gd name="T36" fmla="*/ 146 w 206"/>
                <a:gd name="T37" fmla="*/ 74 h 283"/>
                <a:gd name="T38" fmla="*/ 126 w 206"/>
                <a:gd name="T39" fmla="*/ 55 h 283"/>
                <a:gd name="T40" fmla="*/ 109 w 206"/>
                <a:gd name="T41" fmla="*/ 40 h 283"/>
                <a:gd name="T42" fmla="*/ 75 w 206"/>
                <a:gd name="T43" fmla="*/ 28 h 283"/>
                <a:gd name="T44" fmla="*/ 49 w 206"/>
                <a:gd name="T45" fmla="*/ 28 h 283"/>
                <a:gd name="T46" fmla="*/ 11 w 206"/>
                <a:gd name="T47" fmla="*/ 45 h 283"/>
                <a:gd name="T48" fmla="*/ 0 w 206"/>
                <a:gd name="T49" fmla="*/ 93 h 283"/>
                <a:gd name="T50" fmla="*/ 9 w 206"/>
                <a:gd name="T51" fmla="*/ 154 h 283"/>
                <a:gd name="T52" fmla="*/ 26 w 206"/>
                <a:gd name="T53" fmla="*/ 212 h 283"/>
                <a:gd name="T54" fmla="*/ 42 w 206"/>
                <a:gd name="T55" fmla="*/ 229 h 28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206"/>
                <a:gd name="T85" fmla="*/ 0 h 283"/>
                <a:gd name="T86" fmla="*/ 206 w 206"/>
                <a:gd name="T87" fmla="*/ 283 h 283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206" h="283">
                  <a:moveTo>
                    <a:pt x="42" y="229"/>
                  </a:moveTo>
                  <a:lnTo>
                    <a:pt x="66" y="254"/>
                  </a:lnTo>
                  <a:lnTo>
                    <a:pt x="104" y="277"/>
                  </a:lnTo>
                  <a:lnTo>
                    <a:pt x="137" y="283"/>
                  </a:lnTo>
                  <a:lnTo>
                    <a:pt x="162" y="277"/>
                  </a:lnTo>
                  <a:lnTo>
                    <a:pt x="192" y="258"/>
                  </a:lnTo>
                  <a:lnTo>
                    <a:pt x="203" y="217"/>
                  </a:lnTo>
                  <a:lnTo>
                    <a:pt x="206" y="187"/>
                  </a:lnTo>
                  <a:lnTo>
                    <a:pt x="197" y="159"/>
                  </a:lnTo>
                  <a:lnTo>
                    <a:pt x="180" y="125"/>
                  </a:lnTo>
                  <a:lnTo>
                    <a:pt x="164" y="95"/>
                  </a:lnTo>
                  <a:lnTo>
                    <a:pt x="162" y="88"/>
                  </a:lnTo>
                  <a:lnTo>
                    <a:pt x="169" y="53"/>
                  </a:lnTo>
                  <a:lnTo>
                    <a:pt x="192" y="18"/>
                  </a:lnTo>
                  <a:lnTo>
                    <a:pt x="195" y="8"/>
                  </a:lnTo>
                  <a:lnTo>
                    <a:pt x="184" y="0"/>
                  </a:lnTo>
                  <a:lnTo>
                    <a:pt x="169" y="0"/>
                  </a:lnTo>
                  <a:lnTo>
                    <a:pt x="154" y="45"/>
                  </a:lnTo>
                  <a:lnTo>
                    <a:pt x="146" y="74"/>
                  </a:lnTo>
                  <a:lnTo>
                    <a:pt x="126" y="55"/>
                  </a:lnTo>
                  <a:lnTo>
                    <a:pt x="109" y="40"/>
                  </a:lnTo>
                  <a:lnTo>
                    <a:pt x="75" y="28"/>
                  </a:lnTo>
                  <a:lnTo>
                    <a:pt x="49" y="28"/>
                  </a:lnTo>
                  <a:lnTo>
                    <a:pt x="11" y="45"/>
                  </a:lnTo>
                  <a:lnTo>
                    <a:pt x="0" y="93"/>
                  </a:lnTo>
                  <a:lnTo>
                    <a:pt x="9" y="154"/>
                  </a:lnTo>
                  <a:lnTo>
                    <a:pt x="26" y="212"/>
                  </a:lnTo>
                  <a:lnTo>
                    <a:pt x="42" y="229"/>
                  </a:lnTo>
                  <a:close/>
                </a:path>
              </a:pathLst>
            </a:custGeom>
            <a:grpFill/>
            <a:ln w="12700">
              <a:noFill/>
              <a:round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Freeform 20"/>
            <p:cNvSpPr>
              <a:spLocks/>
            </p:cNvSpPr>
            <p:nvPr/>
          </p:nvSpPr>
          <p:spPr bwMode="auto">
            <a:xfrm rot="-6710828">
              <a:off x="2602" y="1162"/>
              <a:ext cx="360" cy="292"/>
            </a:xfrm>
            <a:custGeom>
              <a:avLst/>
              <a:gdLst>
                <a:gd name="T0" fmla="*/ 216 w 360"/>
                <a:gd name="T1" fmla="*/ 292 h 292"/>
                <a:gd name="T2" fmla="*/ 239 w 360"/>
                <a:gd name="T3" fmla="*/ 290 h 292"/>
                <a:gd name="T4" fmla="*/ 245 w 360"/>
                <a:gd name="T5" fmla="*/ 273 h 292"/>
                <a:gd name="T6" fmla="*/ 251 w 360"/>
                <a:gd name="T7" fmla="*/ 214 h 292"/>
                <a:gd name="T8" fmla="*/ 285 w 360"/>
                <a:gd name="T9" fmla="*/ 145 h 292"/>
                <a:gd name="T10" fmla="*/ 319 w 360"/>
                <a:gd name="T11" fmla="*/ 113 h 292"/>
                <a:gd name="T12" fmla="*/ 360 w 360"/>
                <a:gd name="T13" fmla="*/ 80 h 292"/>
                <a:gd name="T14" fmla="*/ 356 w 360"/>
                <a:gd name="T15" fmla="*/ 57 h 292"/>
                <a:gd name="T16" fmla="*/ 332 w 360"/>
                <a:gd name="T17" fmla="*/ 45 h 292"/>
                <a:gd name="T18" fmla="*/ 302 w 360"/>
                <a:gd name="T19" fmla="*/ 57 h 292"/>
                <a:gd name="T20" fmla="*/ 268 w 360"/>
                <a:gd name="T21" fmla="*/ 90 h 292"/>
                <a:gd name="T22" fmla="*/ 238 w 360"/>
                <a:gd name="T23" fmla="*/ 164 h 292"/>
                <a:gd name="T24" fmla="*/ 224 w 360"/>
                <a:gd name="T25" fmla="*/ 220 h 292"/>
                <a:gd name="T26" fmla="*/ 215 w 360"/>
                <a:gd name="T27" fmla="*/ 250 h 292"/>
                <a:gd name="T28" fmla="*/ 190 w 360"/>
                <a:gd name="T29" fmla="*/ 239 h 292"/>
                <a:gd name="T30" fmla="*/ 161 w 360"/>
                <a:gd name="T31" fmla="*/ 191 h 292"/>
                <a:gd name="T32" fmla="*/ 138 w 360"/>
                <a:gd name="T33" fmla="*/ 123 h 292"/>
                <a:gd name="T34" fmla="*/ 142 w 360"/>
                <a:gd name="T35" fmla="*/ 92 h 292"/>
                <a:gd name="T36" fmla="*/ 155 w 360"/>
                <a:gd name="T37" fmla="*/ 60 h 292"/>
                <a:gd name="T38" fmla="*/ 161 w 360"/>
                <a:gd name="T39" fmla="*/ 36 h 292"/>
                <a:gd name="T40" fmla="*/ 102 w 360"/>
                <a:gd name="T41" fmla="*/ 35 h 292"/>
                <a:gd name="T42" fmla="*/ 44 w 360"/>
                <a:gd name="T43" fmla="*/ 25 h 292"/>
                <a:gd name="T44" fmla="*/ 16 w 360"/>
                <a:gd name="T45" fmla="*/ 0 h 292"/>
                <a:gd name="T46" fmla="*/ 0 w 360"/>
                <a:gd name="T47" fmla="*/ 12 h 292"/>
                <a:gd name="T48" fmla="*/ 21 w 360"/>
                <a:gd name="T49" fmla="*/ 56 h 292"/>
                <a:gd name="T50" fmla="*/ 69 w 360"/>
                <a:gd name="T51" fmla="*/ 61 h 292"/>
                <a:gd name="T52" fmla="*/ 119 w 360"/>
                <a:gd name="T53" fmla="*/ 65 h 292"/>
                <a:gd name="T54" fmla="*/ 121 w 360"/>
                <a:gd name="T55" fmla="*/ 104 h 292"/>
                <a:gd name="T56" fmla="*/ 125 w 360"/>
                <a:gd name="T57" fmla="*/ 148 h 292"/>
                <a:gd name="T58" fmla="*/ 142 w 360"/>
                <a:gd name="T59" fmla="*/ 198 h 292"/>
                <a:gd name="T60" fmla="*/ 164 w 360"/>
                <a:gd name="T61" fmla="*/ 248 h 292"/>
                <a:gd name="T62" fmla="*/ 196 w 360"/>
                <a:gd name="T63" fmla="*/ 281 h 292"/>
                <a:gd name="T64" fmla="*/ 216 w 360"/>
                <a:gd name="T65" fmla="*/ 292 h 29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60"/>
                <a:gd name="T100" fmla="*/ 0 h 292"/>
                <a:gd name="T101" fmla="*/ 360 w 360"/>
                <a:gd name="T102" fmla="*/ 292 h 29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60" h="292">
                  <a:moveTo>
                    <a:pt x="216" y="292"/>
                  </a:moveTo>
                  <a:lnTo>
                    <a:pt x="239" y="290"/>
                  </a:lnTo>
                  <a:lnTo>
                    <a:pt x="245" y="273"/>
                  </a:lnTo>
                  <a:lnTo>
                    <a:pt x="251" y="214"/>
                  </a:lnTo>
                  <a:lnTo>
                    <a:pt x="285" y="145"/>
                  </a:lnTo>
                  <a:lnTo>
                    <a:pt x="319" y="113"/>
                  </a:lnTo>
                  <a:lnTo>
                    <a:pt x="360" y="80"/>
                  </a:lnTo>
                  <a:lnTo>
                    <a:pt x="356" y="57"/>
                  </a:lnTo>
                  <a:lnTo>
                    <a:pt x="332" y="45"/>
                  </a:lnTo>
                  <a:lnTo>
                    <a:pt x="302" y="57"/>
                  </a:lnTo>
                  <a:lnTo>
                    <a:pt x="268" y="90"/>
                  </a:lnTo>
                  <a:lnTo>
                    <a:pt x="238" y="164"/>
                  </a:lnTo>
                  <a:lnTo>
                    <a:pt x="224" y="220"/>
                  </a:lnTo>
                  <a:lnTo>
                    <a:pt x="215" y="250"/>
                  </a:lnTo>
                  <a:lnTo>
                    <a:pt x="190" y="239"/>
                  </a:lnTo>
                  <a:lnTo>
                    <a:pt x="161" y="191"/>
                  </a:lnTo>
                  <a:lnTo>
                    <a:pt x="138" y="123"/>
                  </a:lnTo>
                  <a:lnTo>
                    <a:pt x="142" y="92"/>
                  </a:lnTo>
                  <a:lnTo>
                    <a:pt x="155" y="60"/>
                  </a:lnTo>
                  <a:lnTo>
                    <a:pt x="161" y="36"/>
                  </a:lnTo>
                  <a:lnTo>
                    <a:pt x="102" y="35"/>
                  </a:lnTo>
                  <a:lnTo>
                    <a:pt x="44" y="25"/>
                  </a:lnTo>
                  <a:lnTo>
                    <a:pt x="16" y="0"/>
                  </a:lnTo>
                  <a:lnTo>
                    <a:pt x="0" y="12"/>
                  </a:lnTo>
                  <a:lnTo>
                    <a:pt x="21" y="56"/>
                  </a:lnTo>
                  <a:lnTo>
                    <a:pt x="69" y="61"/>
                  </a:lnTo>
                  <a:lnTo>
                    <a:pt x="119" y="65"/>
                  </a:lnTo>
                  <a:lnTo>
                    <a:pt x="121" y="104"/>
                  </a:lnTo>
                  <a:lnTo>
                    <a:pt x="125" y="148"/>
                  </a:lnTo>
                  <a:lnTo>
                    <a:pt x="142" y="198"/>
                  </a:lnTo>
                  <a:lnTo>
                    <a:pt x="164" y="248"/>
                  </a:lnTo>
                  <a:lnTo>
                    <a:pt x="196" y="281"/>
                  </a:lnTo>
                  <a:lnTo>
                    <a:pt x="216" y="292"/>
                  </a:lnTo>
                  <a:close/>
                </a:path>
              </a:pathLst>
            </a:custGeom>
            <a:grpFill/>
            <a:ln w="12700">
              <a:noFill/>
              <a:round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11" name="Group 21"/>
            <p:cNvGrpSpPr>
              <a:grpSpLocks/>
            </p:cNvGrpSpPr>
            <p:nvPr/>
          </p:nvGrpSpPr>
          <p:grpSpPr bwMode="auto">
            <a:xfrm>
              <a:off x="2256" y="1169"/>
              <a:ext cx="495" cy="706"/>
              <a:chOff x="2256" y="1169"/>
              <a:chExt cx="495" cy="706"/>
            </a:xfrm>
            <a:grpFill/>
          </p:grpSpPr>
          <p:sp>
            <p:nvSpPr>
              <p:cNvPr id="12" name="Freeform 22"/>
              <p:cNvSpPr>
                <a:spLocks/>
              </p:cNvSpPr>
              <p:nvPr/>
            </p:nvSpPr>
            <p:spPr bwMode="auto">
              <a:xfrm>
                <a:off x="2464" y="1169"/>
                <a:ext cx="187" cy="374"/>
              </a:xfrm>
              <a:custGeom>
                <a:avLst/>
                <a:gdLst>
                  <a:gd name="T0" fmla="*/ 44 w 187"/>
                  <a:gd name="T1" fmla="*/ 30 h 374"/>
                  <a:gd name="T2" fmla="*/ 64 w 187"/>
                  <a:gd name="T3" fmla="*/ 8 h 374"/>
                  <a:gd name="T4" fmla="*/ 103 w 187"/>
                  <a:gd name="T5" fmla="*/ 0 h 374"/>
                  <a:gd name="T6" fmla="*/ 135 w 187"/>
                  <a:gd name="T7" fmla="*/ 8 h 374"/>
                  <a:gd name="T8" fmla="*/ 153 w 187"/>
                  <a:gd name="T9" fmla="*/ 20 h 374"/>
                  <a:gd name="T10" fmla="*/ 168 w 187"/>
                  <a:gd name="T11" fmla="*/ 44 h 374"/>
                  <a:gd name="T12" fmla="*/ 181 w 187"/>
                  <a:gd name="T13" fmla="*/ 88 h 374"/>
                  <a:gd name="T14" fmla="*/ 187 w 187"/>
                  <a:gd name="T15" fmla="*/ 135 h 374"/>
                  <a:gd name="T16" fmla="*/ 187 w 187"/>
                  <a:gd name="T17" fmla="*/ 219 h 374"/>
                  <a:gd name="T18" fmla="*/ 168 w 187"/>
                  <a:gd name="T19" fmla="*/ 292 h 374"/>
                  <a:gd name="T20" fmla="*/ 141 w 187"/>
                  <a:gd name="T21" fmla="*/ 334 h 374"/>
                  <a:gd name="T22" fmla="*/ 113 w 187"/>
                  <a:gd name="T23" fmla="*/ 357 h 374"/>
                  <a:gd name="T24" fmla="*/ 83 w 187"/>
                  <a:gd name="T25" fmla="*/ 374 h 374"/>
                  <a:gd name="T26" fmla="*/ 39 w 187"/>
                  <a:gd name="T27" fmla="*/ 372 h 374"/>
                  <a:gd name="T28" fmla="*/ 4 w 187"/>
                  <a:gd name="T29" fmla="*/ 347 h 374"/>
                  <a:gd name="T30" fmla="*/ 0 w 187"/>
                  <a:gd name="T31" fmla="*/ 317 h 374"/>
                  <a:gd name="T32" fmla="*/ 17 w 187"/>
                  <a:gd name="T33" fmla="*/ 273 h 374"/>
                  <a:gd name="T34" fmla="*/ 32 w 187"/>
                  <a:gd name="T35" fmla="*/ 223 h 374"/>
                  <a:gd name="T36" fmla="*/ 37 w 187"/>
                  <a:gd name="T37" fmla="*/ 158 h 374"/>
                  <a:gd name="T38" fmla="*/ 28 w 187"/>
                  <a:gd name="T39" fmla="*/ 103 h 374"/>
                  <a:gd name="T40" fmla="*/ 28 w 187"/>
                  <a:gd name="T41" fmla="*/ 63 h 374"/>
                  <a:gd name="T42" fmla="*/ 44 w 187"/>
                  <a:gd name="T43" fmla="*/ 30 h 374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87"/>
                  <a:gd name="T67" fmla="*/ 0 h 374"/>
                  <a:gd name="T68" fmla="*/ 187 w 187"/>
                  <a:gd name="T69" fmla="*/ 374 h 374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87" h="374">
                    <a:moveTo>
                      <a:pt x="44" y="30"/>
                    </a:moveTo>
                    <a:lnTo>
                      <a:pt x="64" y="8"/>
                    </a:lnTo>
                    <a:lnTo>
                      <a:pt x="103" y="0"/>
                    </a:lnTo>
                    <a:lnTo>
                      <a:pt x="135" y="8"/>
                    </a:lnTo>
                    <a:lnTo>
                      <a:pt x="153" y="20"/>
                    </a:lnTo>
                    <a:lnTo>
                      <a:pt x="168" y="44"/>
                    </a:lnTo>
                    <a:lnTo>
                      <a:pt x="181" y="88"/>
                    </a:lnTo>
                    <a:lnTo>
                      <a:pt x="187" y="135"/>
                    </a:lnTo>
                    <a:lnTo>
                      <a:pt x="187" y="219"/>
                    </a:lnTo>
                    <a:lnTo>
                      <a:pt x="168" y="292"/>
                    </a:lnTo>
                    <a:lnTo>
                      <a:pt x="141" y="334"/>
                    </a:lnTo>
                    <a:lnTo>
                      <a:pt x="113" y="357"/>
                    </a:lnTo>
                    <a:lnTo>
                      <a:pt x="83" y="374"/>
                    </a:lnTo>
                    <a:lnTo>
                      <a:pt x="39" y="372"/>
                    </a:lnTo>
                    <a:lnTo>
                      <a:pt x="4" y="347"/>
                    </a:lnTo>
                    <a:lnTo>
                      <a:pt x="0" y="317"/>
                    </a:lnTo>
                    <a:lnTo>
                      <a:pt x="17" y="273"/>
                    </a:lnTo>
                    <a:lnTo>
                      <a:pt x="32" y="223"/>
                    </a:lnTo>
                    <a:lnTo>
                      <a:pt x="37" y="158"/>
                    </a:lnTo>
                    <a:lnTo>
                      <a:pt x="28" y="103"/>
                    </a:lnTo>
                    <a:lnTo>
                      <a:pt x="28" y="63"/>
                    </a:lnTo>
                    <a:lnTo>
                      <a:pt x="44" y="30"/>
                    </a:lnTo>
                    <a:close/>
                  </a:path>
                </a:pathLst>
              </a:custGeom>
              <a:grpFill/>
              <a:ln w="12700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" name="Freeform 23"/>
              <p:cNvSpPr>
                <a:spLocks/>
              </p:cNvSpPr>
              <p:nvPr/>
            </p:nvSpPr>
            <p:spPr bwMode="auto">
              <a:xfrm>
                <a:off x="2536" y="1501"/>
                <a:ext cx="215" cy="369"/>
              </a:xfrm>
              <a:custGeom>
                <a:avLst/>
                <a:gdLst>
                  <a:gd name="T0" fmla="*/ 71 w 215"/>
                  <a:gd name="T1" fmla="*/ 16 h 369"/>
                  <a:gd name="T2" fmla="*/ 46 w 215"/>
                  <a:gd name="T3" fmla="*/ 0 h 369"/>
                  <a:gd name="T4" fmla="*/ 13 w 215"/>
                  <a:gd name="T5" fmla="*/ 0 h 369"/>
                  <a:gd name="T6" fmla="*/ 0 w 215"/>
                  <a:gd name="T7" fmla="*/ 21 h 369"/>
                  <a:gd name="T8" fmla="*/ 6 w 215"/>
                  <a:gd name="T9" fmla="*/ 50 h 369"/>
                  <a:gd name="T10" fmla="*/ 35 w 215"/>
                  <a:gd name="T11" fmla="*/ 80 h 369"/>
                  <a:gd name="T12" fmla="*/ 95 w 215"/>
                  <a:gd name="T13" fmla="*/ 107 h 369"/>
                  <a:gd name="T14" fmla="*/ 165 w 215"/>
                  <a:gd name="T15" fmla="*/ 164 h 369"/>
                  <a:gd name="T16" fmla="*/ 176 w 215"/>
                  <a:gd name="T17" fmla="*/ 189 h 369"/>
                  <a:gd name="T18" fmla="*/ 170 w 215"/>
                  <a:gd name="T19" fmla="*/ 201 h 369"/>
                  <a:gd name="T20" fmla="*/ 117 w 215"/>
                  <a:gd name="T21" fmla="*/ 238 h 369"/>
                  <a:gd name="T22" fmla="*/ 55 w 215"/>
                  <a:gd name="T23" fmla="*/ 284 h 369"/>
                  <a:gd name="T24" fmla="*/ 40 w 215"/>
                  <a:gd name="T25" fmla="*/ 303 h 369"/>
                  <a:gd name="T26" fmla="*/ 40 w 215"/>
                  <a:gd name="T27" fmla="*/ 323 h 369"/>
                  <a:gd name="T28" fmla="*/ 88 w 215"/>
                  <a:gd name="T29" fmla="*/ 345 h 369"/>
                  <a:gd name="T30" fmla="*/ 161 w 215"/>
                  <a:gd name="T31" fmla="*/ 369 h 369"/>
                  <a:gd name="T32" fmla="*/ 187 w 215"/>
                  <a:gd name="T33" fmla="*/ 369 h 369"/>
                  <a:gd name="T34" fmla="*/ 215 w 215"/>
                  <a:gd name="T35" fmla="*/ 353 h 369"/>
                  <a:gd name="T36" fmla="*/ 215 w 215"/>
                  <a:gd name="T37" fmla="*/ 340 h 369"/>
                  <a:gd name="T38" fmla="*/ 194 w 215"/>
                  <a:gd name="T39" fmla="*/ 333 h 369"/>
                  <a:gd name="T40" fmla="*/ 100 w 215"/>
                  <a:gd name="T41" fmla="*/ 323 h 369"/>
                  <a:gd name="T42" fmla="*/ 66 w 215"/>
                  <a:gd name="T43" fmla="*/ 315 h 369"/>
                  <a:gd name="T44" fmla="*/ 62 w 215"/>
                  <a:gd name="T45" fmla="*/ 300 h 369"/>
                  <a:gd name="T46" fmla="*/ 122 w 215"/>
                  <a:gd name="T47" fmla="*/ 259 h 369"/>
                  <a:gd name="T48" fmla="*/ 189 w 215"/>
                  <a:gd name="T49" fmla="*/ 219 h 369"/>
                  <a:gd name="T50" fmla="*/ 203 w 215"/>
                  <a:gd name="T51" fmla="*/ 204 h 369"/>
                  <a:gd name="T52" fmla="*/ 209 w 215"/>
                  <a:gd name="T53" fmla="*/ 184 h 369"/>
                  <a:gd name="T54" fmla="*/ 203 w 215"/>
                  <a:gd name="T55" fmla="*/ 156 h 369"/>
                  <a:gd name="T56" fmla="*/ 183 w 215"/>
                  <a:gd name="T57" fmla="*/ 135 h 369"/>
                  <a:gd name="T58" fmla="*/ 117 w 215"/>
                  <a:gd name="T59" fmla="*/ 62 h 369"/>
                  <a:gd name="T60" fmla="*/ 71 w 215"/>
                  <a:gd name="T61" fmla="*/ 16 h 369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215"/>
                  <a:gd name="T94" fmla="*/ 0 h 369"/>
                  <a:gd name="T95" fmla="*/ 215 w 215"/>
                  <a:gd name="T96" fmla="*/ 369 h 369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215" h="369">
                    <a:moveTo>
                      <a:pt x="71" y="16"/>
                    </a:moveTo>
                    <a:lnTo>
                      <a:pt x="46" y="0"/>
                    </a:lnTo>
                    <a:lnTo>
                      <a:pt x="13" y="0"/>
                    </a:lnTo>
                    <a:lnTo>
                      <a:pt x="0" y="21"/>
                    </a:lnTo>
                    <a:lnTo>
                      <a:pt x="6" y="50"/>
                    </a:lnTo>
                    <a:lnTo>
                      <a:pt x="35" y="80"/>
                    </a:lnTo>
                    <a:lnTo>
                      <a:pt x="95" y="107"/>
                    </a:lnTo>
                    <a:lnTo>
                      <a:pt x="165" y="164"/>
                    </a:lnTo>
                    <a:lnTo>
                      <a:pt x="176" y="189"/>
                    </a:lnTo>
                    <a:lnTo>
                      <a:pt x="170" y="201"/>
                    </a:lnTo>
                    <a:lnTo>
                      <a:pt x="117" y="238"/>
                    </a:lnTo>
                    <a:lnTo>
                      <a:pt x="55" y="284"/>
                    </a:lnTo>
                    <a:lnTo>
                      <a:pt x="40" y="303"/>
                    </a:lnTo>
                    <a:lnTo>
                      <a:pt x="40" y="323"/>
                    </a:lnTo>
                    <a:lnTo>
                      <a:pt x="88" y="345"/>
                    </a:lnTo>
                    <a:lnTo>
                      <a:pt x="161" y="369"/>
                    </a:lnTo>
                    <a:lnTo>
                      <a:pt x="187" y="369"/>
                    </a:lnTo>
                    <a:lnTo>
                      <a:pt x="215" y="353"/>
                    </a:lnTo>
                    <a:lnTo>
                      <a:pt x="215" y="340"/>
                    </a:lnTo>
                    <a:lnTo>
                      <a:pt x="194" y="333"/>
                    </a:lnTo>
                    <a:lnTo>
                      <a:pt x="100" y="323"/>
                    </a:lnTo>
                    <a:lnTo>
                      <a:pt x="66" y="315"/>
                    </a:lnTo>
                    <a:lnTo>
                      <a:pt x="62" y="300"/>
                    </a:lnTo>
                    <a:lnTo>
                      <a:pt x="122" y="259"/>
                    </a:lnTo>
                    <a:lnTo>
                      <a:pt x="189" y="219"/>
                    </a:lnTo>
                    <a:lnTo>
                      <a:pt x="203" y="204"/>
                    </a:lnTo>
                    <a:lnTo>
                      <a:pt x="209" y="184"/>
                    </a:lnTo>
                    <a:lnTo>
                      <a:pt x="203" y="156"/>
                    </a:lnTo>
                    <a:lnTo>
                      <a:pt x="183" y="135"/>
                    </a:lnTo>
                    <a:lnTo>
                      <a:pt x="117" y="62"/>
                    </a:lnTo>
                    <a:lnTo>
                      <a:pt x="71" y="16"/>
                    </a:lnTo>
                    <a:close/>
                  </a:path>
                </a:pathLst>
              </a:custGeom>
              <a:grpFill/>
              <a:ln w="12700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" name="Freeform 24"/>
              <p:cNvSpPr>
                <a:spLocks/>
              </p:cNvSpPr>
              <p:nvPr/>
            </p:nvSpPr>
            <p:spPr bwMode="auto">
              <a:xfrm>
                <a:off x="2256" y="1483"/>
                <a:ext cx="265" cy="392"/>
              </a:xfrm>
              <a:custGeom>
                <a:avLst/>
                <a:gdLst>
                  <a:gd name="T0" fmla="*/ 144 w 265"/>
                  <a:gd name="T1" fmla="*/ 53 h 392"/>
                  <a:gd name="T2" fmla="*/ 186 w 265"/>
                  <a:gd name="T3" fmla="*/ 20 h 392"/>
                  <a:gd name="T4" fmla="*/ 226 w 265"/>
                  <a:gd name="T5" fmla="*/ 0 h 392"/>
                  <a:gd name="T6" fmla="*/ 252 w 265"/>
                  <a:gd name="T7" fmla="*/ 3 h 392"/>
                  <a:gd name="T8" fmla="*/ 265 w 265"/>
                  <a:gd name="T9" fmla="*/ 20 h 392"/>
                  <a:gd name="T10" fmla="*/ 265 w 265"/>
                  <a:gd name="T11" fmla="*/ 38 h 392"/>
                  <a:gd name="T12" fmla="*/ 257 w 265"/>
                  <a:gd name="T13" fmla="*/ 58 h 392"/>
                  <a:gd name="T14" fmla="*/ 230 w 265"/>
                  <a:gd name="T15" fmla="*/ 70 h 392"/>
                  <a:gd name="T16" fmla="*/ 175 w 265"/>
                  <a:gd name="T17" fmla="*/ 98 h 392"/>
                  <a:gd name="T18" fmla="*/ 142 w 265"/>
                  <a:gd name="T19" fmla="*/ 133 h 392"/>
                  <a:gd name="T20" fmla="*/ 120 w 265"/>
                  <a:gd name="T21" fmla="*/ 174 h 392"/>
                  <a:gd name="T22" fmla="*/ 115 w 265"/>
                  <a:gd name="T23" fmla="*/ 198 h 392"/>
                  <a:gd name="T24" fmla="*/ 144 w 265"/>
                  <a:gd name="T25" fmla="*/ 228 h 392"/>
                  <a:gd name="T26" fmla="*/ 175 w 265"/>
                  <a:gd name="T27" fmla="*/ 272 h 392"/>
                  <a:gd name="T28" fmla="*/ 197 w 265"/>
                  <a:gd name="T29" fmla="*/ 311 h 392"/>
                  <a:gd name="T30" fmla="*/ 203 w 265"/>
                  <a:gd name="T31" fmla="*/ 336 h 392"/>
                  <a:gd name="T32" fmla="*/ 203 w 265"/>
                  <a:gd name="T33" fmla="*/ 351 h 392"/>
                  <a:gd name="T34" fmla="*/ 188 w 265"/>
                  <a:gd name="T35" fmla="*/ 361 h 392"/>
                  <a:gd name="T36" fmla="*/ 142 w 265"/>
                  <a:gd name="T37" fmla="*/ 363 h 392"/>
                  <a:gd name="T38" fmla="*/ 72 w 265"/>
                  <a:gd name="T39" fmla="*/ 377 h 392"/>
                  <a:gd name="T40" fmla="*/ 60 w 265"/>
                  <a:gd name="T41" fmla="*/ 391 h 392"/>
                  <a:gd name="T42" fmla="*/ 49 w 265"/>
                  <a:gd name="T43" fmla="*/ 392 h 392"/>
                  <a:gd name="T44" fmla="*/ 0 w 265"/>
                  <a:gd name="T45" fmla="*/ 377 h 392"/>
                  <a:gd name="T46" fmla="*/ 0 w 265"/>
                  <a:gd name="T47" fmla="*/ 363 h 392"/>
                  <a:gd name="T48" fmla="*/ 21 w 265"/>
                  <a:gd name="T49" fmla="*/ 351 h 392"/>
                  <a:gd name="T50" fmla="*/ 109 w 265"/>
                  <a:gd name="T51" fmla="*/ 336 h 392"/>
                  <a:gd name="T52" fmla="*/ 155 w 265"/>
                  <a:gd name="T53" fmla="*/ 341 h 392"/>
                  <a:gd name="T54" fmla="*/ 177 w 265"/>
                  <a:gd name="T55" fmla="*/ 341 h 392"/>
                  <a:gd name="T56" fmla="*/ 183 w 265"/>
                  <a:gd name="T57" fmla="*/ 333 h 392"/>
                  <a:gd name="T58" fmla="*/ 164 w 265"/>
                  <a:gd name="T59" fmla="*/ 296 h 392"/>
                  <a:gd name="T60" fmla="*/ 126 w 265"/>
                  <a:gd name="T61" fmla="*/ 248 h 392"/>
                  <a:gd name="T62" fmla="*/ 98 w 265"/>
                  <a:gd name="T63" fmla="*/ 214 h 392"/>
                  <a:gd name="T64" fmla="*/ 87 w 265"/>
                  <a:gd name="T65" fmla="*/ 194 h 392"/>
                  <a:gd name="T66" fmla="*/ 87 w 265"/>
                  <a:gd name="T67" fmla="*/ 164 h 392"/>
                  <a:gd name="T68" fmla="*/ 106 w 265"/>
                  <a:gd name="T69" fmla="*/ 114 h 392"/>
                  <a:gd name="T70" fmla="*/ 122 w 265"/>
                  <a:gd name="T71" fmla="*/ 83 h 392"/>
                  <a:gd name="T72" fmla="*/ 144 w 265"/>
                  <a:gd name="T73" fmla="*/ 53 h 392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65"/>
                  <a:gd name="T112" fmla="*/ 0 h 392"/>
                  <a:gd name="T113" fmla="*/ 265 w 265"/>
                  <a:gd name="T114" fmla="*/ 392 h 392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65" h="392">
                    <a:moveTo>
                      <a:pt x="144" y="53"/>
                    </a:moveTo>
                    <a:lnTo>
                      <a:pt x="186" y="20"/>
                    </a:lnTo>
                    <a:lnTo>
                      <a:pt x="226" y="0"/>
                    </a:lnTo>
                    <a:lnTo>
                      <a:pt x="252" y="3"/>
                    </a:lnTo>
                    <a:lnTo>
                      <a:pt x="265" y="20"/>
                    </a:lnTo>
                    <a:lnTo>
                      <a:pt x="265" y="38"/>
                    </a:lnTo>
                    <a:lnTo>
                      <a:pt x="257" y="58"/>
                    </a:lnTo>
                    <a:lnTo>
                      <a:pt x="230" y="70"/>
                    </a:lnTo>
                    <a:lnTo>
                      <a:pt x="175" y="98"/>
                    </a:lnTo>
                    <a:lnTo>
                      <a:pt x="142" y="133"/>
                    </a:lnTo>
                    <a:lnTo>
                      <a:pt x="120" y="174"/>
                    </a:lnTo>
                    <a:lnTo>
                      <a:pt x="115" y="198"/>
                    </a:lnTo>
                    <a:lnTo>
                      <a:pt x="144" y="228"/>
                    </a:lnTo>
                    <a:lnTo>
                      <a:pt x="175" y="272"/>
                    </a:lnTo>
                    <a:lnTo>
                      <a:pt x="197" y="311"/>
                    </a:lnTo>
                    <a:lnTo>
                      <a:pt x="203" y="336"/>
                    </a:lnTo>
                    <a:lnTo>
                      <a:pt x="203" y="351"/>
                    </a:lnTo>
                    <a:lnTo>
                      <a:pt x="188" y="361"/>
                    </a:lnTo>
                    <a:lnTo>
                      <a:pt x="142" y="363"/>
                    </a:lnTo>
                    <a:lnTo>
                      <a:pt x="72" y="377"/>
                    </a:lnTo>
                    <a:lnTo>
                      <a:pt x="60" y="391"/>
                    </a:lnTo>
                    <a:lnTo>
                      <a:pt x="49" y="392"/>
                    </a:lnTo>
                    <a:lnTo>
                      <a:pt x="0" y="377"/>
                    </a:lnTo>
                    <a:lnTo>
                      <a:pt x="0" y="363"/>
                    </a:lnTo>
                    <a:lnTo>
                      <a:pt x="21" y="351"/>
                    </a:lnTo>
                    <a:lnTo>
                      <a:pt x="109" y="336"/>
                    </a:lnTo>
                    <a:lnTo>
                      <a:pt x="155" y="341"/>
                    </a:lnTo>
                    <a:lnTo>
                      <a:pt x="177" y="341"/>
                    </a:lnTo>
                    <a:lnTo>
                      <a:pt x="183" y="333"/>
                    </a:lnTo>
                    <a:lnTo>
                      <a:pt x="164" y="296"/>
                    </a:lnTo>
                    <a:lnTo>
                      <a:pt x="126" y="248"/>
                    </a:lnTo>
                    <a:lnTo>
                      <a:pt x="98" y="214"/>
                    </a:lnTo>
                    <a:lnTo>
                      <a:pt x="87" y="194"/>
                    </a:lnTo>
                    <a:lnTo>
                      <a:pt x="87" y="164"/>
                    </a:lnTo>
                    <a:lnTo>
                      <a:pt x="106" y="114"/>
                    </a:lnTo>
                    <a:lnTo>
                      <a:pt x="122" y="83"/>
                    </a:lnTo>
                    <a:lnTo>
                      <a:pt x="144" y="53"/>
                    </a:lnTo>
                    <a:close/>
                  </a:path>
                </a:pathLst>
              </a:custGeom>
              <a:grpFill/>
              <a:ln w="12700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24951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57 CuadroTexto"/>
          <p:cNvSpPr txBox="1">
            <a:spLocks noGrp="1"/>
          </p:cNvSpPr>
          <p:nvPr>
            <p:ph type="title"/>
          </p:nvPr>
        </p:nvSpPr>
        <p:spPr>
          <a:xfrm>
            <a:off x="838200" y="316943"/>
            <a:ext cx="10515600" cy="142192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>
              <a:defRPr/>
            </a:pPr>
            <a:r>
              <a:rPr lang="es-A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/>
            </a:r>
            <a:br>
              <a:rPr lang="es-A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r>
              <a:rPr lang="es-A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HACIA UNA INTRODUCCIÓN</a:t>
            </a:r>
            <a:br>
              <a:rPr lang="es-A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endParaRPr lang="es-A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5486400" y="1981200"/>
            <a:ext cx="5867400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s-ES" altLang="es-ES" sz="2200" dirty="0" smtClean="0">
                <a:latin typeface="Candara" panose="020E0502030303020204" pitchFamily="34" charset="0"/>
              </a:rPr>
              <a:t>“Pero lo que no se puede discutir es que ustedes se enfrentan a diario a jóvenes de carne y hueso, con posibilidades, deseos, miedos y carencias reales. Jóvenes que están ahí, en cuerpo y alma, como son y como vienen, ante un adulto, reclamando, esperando, criticando, rogando a su manera, infinitamente solos, necesitados, aterrorizados, confiando persistentemente en ustedes aunque a veces lo hagan con cara de indiferencia, desprecio o rabia; atentos a ver si alguien les ofrece algo distinto… o les cierra otra puerta más en la cara”</a:t>
            </a:r>
            <a:endParaRPr lang="es-ES" altLang="es-ES" sz="2200" b="1" dirty="0">
              <a:latin typeface="Candara" panose="020E050203030302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981200"/>
            <a:ext cx="4442012" cy="442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895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294" y="2017059"/>
            <a:ext cx="5078506" cy="3855545"/>
          </a:xfrm>
        </p:spPr>
      </p:pic>
      <p:sp>
        <p:nvSpPr>
          <p:cNvPr id="4" name="57 CuadroTexto"/>
          <p:cNvSpPr txBox="1">
            <a:spLocks noGrp="1"/>
          </p:cNvSpPr>
          <p:nvPr>
            <p:ph type="title"/>
          </p:nvPr>
        </p:nvSpPr>
        <p:spPr>
          <a:xfrm>
            <a:off x="838200" y="316943"/>
            <a:ext cx="10515600" cy="142192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>
              <a:defRPr/>
            </a:pPr>
            <a:r>
              <a:rPr lang="es-A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/>
            </a:r>
            <a:br>
              <a:rPr lang="es-A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r>
              <a:rPr lang="es-A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1 – EL ANUNCIO DEL EVANGELIO</a:t>
            </a:r>
            <a:br>
              <a:rPr lang="es-A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endParaRPr lang="es-A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838200" y="2017059"/>
            <a:ext cx="543709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/>
              <a:t>La evangelización obedece al mandato misionero de Jesús &lt;&lt;vayan y hagan discípulos entre todos los pueblos, bautícenlos consagrándolos al Padre y al Hijo y al Espíritu Santo, y ensénenles a cumplir todo lo que yo les he mandado &gt;&gt; (Mt 28, 19-20).</a:t>
            </a:r>
          </a:p>
          <a:p>
            <a:endParaRPr lang="es-ES" sz="2800" dirty="0" smtClean="0">
              <a:hlinkClick r:id="rId3" action="ppaction://hlinkfile"/>
            </a:endParaRPr>
          </a:p>
          <a:p>
            <a:r>
              <a:rPr lang="es-ES" sz="2800" dirty="0" smtClean="0">
                <a:hlinkClick r:id="rId4" action="ppaction://hlinkfile"/>
              </a:rPr>
              <a:t>Vuelve a casa </a:t>
            </a:r>
            <a:r>
              <a:rPr lang="es-ES" sz="2800" dirty="0" smtClean="0">
                <a:hlinkClick r:id="rId5" action="ppaction://hlinkfile"/>
              </a:rPr>
              <a:t> </a:t>
            </a: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3185633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98359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ES" dirty="0" smtClean="0"/>
              <a:t>La Escuela Católica al insertarse en el proceso evangelizador de la Iglesia, es la comunidad de discípulos que primerean, que se involucran, que acompañan, que fructifican y festejan.</a:t>
            </a:r>
            <a:endParaRPr lang="es-ES" dirty="0"/>
          </a:p>
        </p:txBody>
      </p:sp>
      <p:sp>
        <p:nvSpPr>
          <p:cNvPr id="8" name="57 CuadroTexto"/>
          <p:cNvSpPr txBox="1">
            <a:spLocks noGrp="1"/>
          </p:cNvSpPr>
          <p:nvPr>
            <p:ph type="title"/>
          </p:nvPr>
        </p:nvSpPr>
        <p:spPr>
          <a:xfrm>
            <a:off x="838200" y="316943"/>
            <a:ext cx="10515600" cy="142192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>
              <a:defRPr/>
            </a:pPr>
            <a:r>
              <a:rPr lang="es-A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/>
            </a:r>
            <a:br>
              <a:rPr lang="es-A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r>
              <a:rPr lang="es-A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1 – EL ANUNCIO DEL EVANGELIO</a:t>
            </a:r>
            <a:br>
              <a:rPr lang="es-A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endParaRPr lang="es-A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687" y="3141318"/>
            <a:ext cx="5943600" cy="334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80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Retrospección">
  <a:themeElements>
    <a:clrScheme name="Retrospección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ción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ción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9CC26709-368C-4D72-9060-94E5B3FF3CD6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727</TotalTime>
  <Words>1607</Words>
  <Application>Microsoft Macintosh PowerPoint</Application>
  <PresentationFormat>Personalizado</PresentationFormat>
  <Paragraphs>129</Paragraphs>
  <Slides>30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30</vt:i4>
      </vt:variant>
    </vt:vector>
  </HeadingPairs>
  <TitlesOfParts>
    <vt:vector size="32" baseType="lpstr">
      <vt:lpstr>Tema de Office</vt:lpstr>
      <vt:lpstr>Retrospección</vt:lpstr>
      <vt:lpstr>Presentación de PowerPoint</vt:lpstr>
      <vt:lpstr> HACIA UNA INTRODUCCIÓN </vt:lpstr>
      <vt:lpstr>Presentación de PowerPoint</vt:lpstr>
      <vt:lpstr>Presentación de PowerPoint</vt:lpstr>
      <vt:lpstr>Presentación de PowerPoint</vt:lpstr>
      <vt:lpstr>Presentación de PowerPoint</vt:lpstr>
      <vt:lpstr> HACIA UNA INTRODUCCIÓN </vt:lpstr>
      <vt:lpstr> 1 – EL ANUNCIO DEL EVANGELIO </vt:lpstr>
      <vt:lpstr> 1 – EL ANUNCIO DEL EVANGELIO </vt:lpstr>
      <vt:lpstr> 1 – EL ANUNCIO DEL EVANGELIO </vt:lpstr>
      <vt:lpstr> 1 – EL ANUNCIO DEL EVANGELIO </vt:lpstr>
      <vt:lpstr> 1 – EL ANUNCIO DEL EVANGELIO </vt:lpstr>
      <vt:lpstr> 1 – EL ANUNCIO DEL EVANGELIO </vt:lpstr>
      <vt:lpstr> 1 – EL ANUNCIO DEL EVANGELIO </vt:lpstr>
      <vt:lpstr> 2- EVANGELIZAR EN LA ESCUELA CATÓLICA </vt:lpstr>
      <vt:lpstr> 2- EVANGELIZAR EN LA ESCUELA CATÓLICA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Oscar A. Pérez Sayago</dc:creator>
  <cp:lastModifiedBy>Oscar Armando Pérez Sayago</cp:lastModifiedBy>
  <cp:revision>63</cp:revision>
  <dcterms:created xsi:type="dcterms:W3CDTF">2014-10-27T13:53:40Z</dcterms:created>
  <dcterms:modified xsi:type="dcterms:W3CDTF">2015-07-20T16:58:44Z</dcterms:modified>
</cp:coreProperties>
</file>